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99"/>
  </p:notesMasterIdLst>
  <p:sldIdLst>
    <p:sldId id="368"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3"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9" r:id="rId42"/>
    <p:sldId id="333" r:id="rId43"/>
    <p:sldId id="325" r:id="rId44"/>
    <p:sldId id="326" r:id="rId45"/>
    <p:sldId id="327" r:id="rId46"/>
    <p:sldId id="328" r:id="rId47"/>
    <p:sldId id="329" r:id="rId48"/>
    <p:sldId id="334" r:id="rId49"/>
    <p:sldId id="330" r:id="rId50"/>
    <p:sldId id="331" r:id="rId51"/>
    <p:sldId id="332" r:id="rId52"/>
    <p:sldId id="307" r:id="rId53"/>
    <p:sldId id="324" r:id="rId54"/>
    <p:sldId id="309" r:id="rId55"/>
    <p:sldId id="323" r:id="rId56"/>
    <p:sldId id="315" r:id="rId57"/>
    <p:sldId id="316" r:id="rId58"/>
    <p:sldId id="317" r:id="rId59"/>
    <p:sldId id="308" r:id="rId60"/>
    <p:sldId id="335" r:id="rId61"/>
    <p:sldId id="336" r:id="rId62"/>
    <p:sldId id="337" r:id="rId63"/>
    <p:sldId id="318" r:id="rId64"/>
    <p:sldId id="339" r:id="rId65"/>
    <p:sldId id="343" r:id="rId66"/>
    <p:sldId id="310" r:id="rId67"/>
    <p:sldId id="340" r:id="rId68"/>
    <p:sldId id="341" r:id="rId69"/>
    <p:sldId id="342" r:id="rId70"/>
    <p:sldId id="313" r:id="rId71"/>
    <p:sldId id="345" r:id="rId72"/>
    <p:sldId id="344" r:id="rId73"/>
    <p:sldId id="321" r:id="rId74"/>
    <p:sldId id="322" r:id="rId75"/>
    <p:sldId id="319"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Lst>
  <p:sldSz cx="9144000" cy="6858000" type="screen4x3"/>
  <p:notesSz cx="6858000" cy="9144000"/>
  <p:defaultText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79971" autoAdjust="0"/>
  </p:normalViewPr>
  <p:slideViewPr>
    <p:cSldViewPr>
      <p:cViewPr varScale="1">
        <p:scale>
          <a:sx n="88" d="100"/>
          <a:sy n="88" d="100"/>
        </p:scale>
        <p:origin x="2196" y="84"/>
      </p:cViewPr>
      <p:guideLst>
        <p:guide orient="horz" pos="2160"/>
        <p:guide pos="288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3EBC3CC3-9A3C-406C-A10B-6A79E8AFCD90}" type="datetimeFigureOut">
              <a:rPr lang="fa-IR" smtClean="0"/>
              <a:pPr/>
              <a:t>04/02/1442</a:t>
            </a:fld>
            <a:endParaRPr lang="fa-I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9FF963A5-9DC6-437E-A2AA-033EDE644BCB}" type="slidenum">
              <a:rPr lang="fa-IR" smtClean="0"/>
              <a:pPr/>
              <a:t>‹#›</a:t>
            </a:fld>
            <a:endParaRPr lang="fa-IR"/>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2</a:t>
            </a:fld>
            <a:endParaRPr lang="fa-I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میتوان گفت ما از نویز سفید که</a:t>
            </a:r>
            <a:r>
              <a:rPr lang="fa-IR" baseline="0" dirty="0"/>
              <a:t> برای تولیذ الگوهای نزدیک به الگوهای واقعی با تنوع بالا و درصد پوشش بالا استفاده میکنیم.</a:t>
            </a:r>
          </a:p>
          <a:p>
            <a:r>
              <a:rPr lang="fa-IR" baseline="0" dirty="0"/>
              <a:t>به لحاظ خاصیت هندسی ورودی های متفاوت نبایست روی یک ابر سطح خطی و یا غیرخطی با ابعاد کمتر از بعد اصلی قرار گیرند باید با شانس یکسان فضا را بپوشانند : ماکزیمم واریانس. عدد وضعیت ماتریس کواریانس فضای اولیه نباید عدد بزرگی شود.</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34</a:t>
            </a:fld>
            <a:endParaRPr lang="fa-I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39</a:t>
            </a:fld>
            <a:endParaRPr lang="fa-I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تصویر</a:t>
            </a:r>
            <a:r>
              <a:rPr lang="fa-IR" baseline="0" dirty="0"/>
              <a:t> اول و بعدی متناسب را </a:t>
            </a:r>
            <a:r>
              <a:rPr lang="en-US" baseline="0" dirty="0"/>
              <a:t>d</a:t>
            </a:r>
            <a:r>
              <a:rPr lang="fa-IR" baseline="0" dirty="0"/>
              <a:t> از تصویر اول و ساخته شده جدا می کند. و حالا باید </a:t>
            </a:r>
            <a:r>
              <a:rPr lang="en-US" baseline="0" dirty="0"/>
              <a:t>g</a:t>
            </a:r>
            <a:r>
              <a:rPr lang="fa-IR" baseline="0" dirty="0"/>
              <a:t> سعی کند تصویر بعدی را درست حدس بزند. به نظر ارتباط هر دو تصویر متوالی میتواند یک ویژگیهای خاصی داشته باشد که </a:t>
            </a:r>
            <a:r>
              <a:rPr lang="en-US" baseline="0" dirty="0"/>
              <a:t>g </a:t>
            </a:r>
            <a:r>
              <a:rPr lang="fa-IR" baseline="0" dirty="0"/>
              <a:t> باید آن را یاد بگیرد.</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43</a:t>
            </a:fld>
            <a:endParaRPr lang="fa-I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49</a:t>
            </a:fld>
            <a:endParaRPr lang="fa-I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52</a:t>
            </a:fld>
            <a:endParaRPr lang="fa-I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در کانلوشن با </a:t>
            </a:r>
            <a:r>
              <a:rPr lang="en-US" dirty="0"/>
              <a:t>stride </a:t>
            </a:r>
            <a:r>
              <a:rPr lang="fa-IR" dirty="0"/>
              <a:t> ”1“ عکس با ابعاد</a:t>
            </a:r>
            <a:r>
              <a:rPr lang="fa-IR" baseline="0" dirty="0"/>
              <a:t> </a:t>
            </a:r>
            <a:r>
              <a:rPr lang="en-US" baseline="0" dirty="0"/>
              <a:t>a*b</a:t>
            </a:r>
            <a:r>
              <a:rPr lang="fa-IR" baseline="0" dirty="0"/>
              <a:t> با پنجره </a:t>
            </a:r>
            <a:r>
              <a:rPr lang="en-US" baseline="0" dirty="0"/>
              <a:t>c*d</a:t>
            </a:r>
            <a:r>
              <a:rPr lang="fa-IR" baseline="0" dirty="0"/>
              <a:t> به عکس </a:t>
            </a:r>
            <a:r>
              <a:rPr lang="en-US" baseline="0" dirty="0"/>
              <a:t>a-c*b-d (B) </a:t>
            </a:r>
            <a:r>
              <a:rPr lang="fa-IR" baseline="0" dirty="0"/>
              <a:t> تبدیل میشود (البته با </a:t>
            </a:r>
            <a:r>
              <a:rPr lang="en-US" baseline="0" dirty="0"/>
              <a:t>padding</a:t>
            </a:r>
            <a:r>
              <a:rPr lang="fa-IR" baseline="0" dirty="0"/>
              <a:t> ابعاد عوض نمی شود) و با </a:t>
            </a:r>
            <a:r>
              <a:rPr lang="en-US" baseline="0" dirty="0"/>
              <a:t>stride</a:t>
            </a:r>
            <a:r>
              <a:rPr lang="fa-IR" baseline="0" dirty="0"/>
              <a:t> بیش از ”1“ابعاد کمتر خواهد شد ولی با </a:t>
            </a:r>
            <a:r>
              <a:rPr lang="en-US" baseline="0" dirty="0"/>
              <a:t>stride</a:t>
            </a:r>
            <a:r>
              <a:rPr lang="fa-IR" baseline="0" dirty="0"/>
              <a:t> زیر 1 مثلا </a:t>
            </a:r>
            <a:r>
              <a:rPr lang="en-US" baseline="0" dirty="0"/>
              <a:t>1/n </a:t>
            </a:r>
            <a:r>
              <a:rPr lang="fa-IR" baseline="0" dirty="0"/>
              <a:t> (و با وجود </a:t>
            </a:r>
            <a:r>
              <a:rPr lang="en-US" baseline="0" dirty="0" err="1"/>
              <a:t>paddding</a:t>
            </a:r>
            <a:r>
              <a:rPr lang="fa-IR" baseline="0" dirty="0"/>
              <a:t>) ابعاد حدود </a:t>
            </a:r>
            <a:r>
              <a:rPr lang="en-US" baseline="0" dirty="0"/>
              <a:t>(a*n)*(b*n) </a:t>
            </a:r>
            <a:r>
              <a:rPr lang="fa-IR" baseline="0" dirty="0"/>
              <a:t>می شود.</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53</a:t>
            </a:fld>
            <a:endParaRPr lang="fa-I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در کانلوشن با </a:t>
            </a:r>
            <a:r>
              <a:rPr lang="en-US" dirty="0"/>
              <a:t>stride 1</a:t>
            </a:r>
            <a:r>
              <a:rPr lang="fa-IR" dirty="0"/>
              <a:t> ابعاد عکس کانوالو شده تقریبا ثابت می شود با </a:t>
            </a:r>
            <a:r>
              <a:rPr lang="en-US" dirty="0"/>
              <a:t>stride </a:t>
            </a:r>
            <a:r>
              <a:rPr lang="fa-IR" dirty="0"/>
              <a:t> بیش از 1 مثلا 2 ابعاد</a:t>
            </a:r>
            <a:r>
              <a:rPr lang="fa-IR" baseline="0" dirty="0"/>
              <a:t> تقریبا نصف می شود ولی با </a:t>
            </a:r>
            <a:r>
              <a:rPr lang="en-US" baseline="0" dirty="0"/>
              <a:t>stride</a:t>
            </a:r>
            <a:r>
              <a:rPr lang="fa-IR" baseline="0" dirty="0"/>
              <a:t> کسر کوچکتر از 1 مثلا 0.5 ابعاد تقریبا دو برابر می شود..... </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54</a:t>
            </a:fld>
            <a:endParaRPr lang="fa-I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گویی هر چه نمونه </a:t>
            </a:r>
            <a:r>
              <a:rPr lang="en-US" dirty="0"/>
              <a:t>generator</a:t>
            </a:r>
            <a:r>
              <a:rPr lang="fa-IR" dirty="0"/>
              <a:t> به مرز جداسازی نمونه</a:t>
            </a:r>
            <a:r>
              <a:rPr lang="fa-IR" baseline="0" dirty="0"/>
              <a:t> های واقعی و فیک دورتر باشد ضریب بزرگتر و گرنه ضریب کمتر خواهد گرفت و به اینصورت سرعت یادگیری زیادتر خواهد شد. و دیگر نیازی به شرطی کردن نخواهد بود.</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56</a:t>
            </a:fld>
            <a:endParaRPr lang="fa-I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ctr" rtl="0"/>
            <a:r>
              <a:rPr lang="en-US" dirty="0"/>
              <a:t>Proxy Loss:</a:t>
            </a:r>
          </a:p>
          <a:p>
            <a:pPr algn="ctr" rtl="0"/>
            <a:r>
              <a:rPr lang="en-US" dirty="0"/>
              <a:t>A loss function which is much easier to optimize computationally</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57</a:t>
            </a:fld>
            <a:endParaRPr lang="fa-I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Large-scale Scene Understanding </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58</a:t>
            </a:fld>
            <a:endParaRPr lang="fa-I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3</a:t>
            </a:fld>
            <a:endParaRPr lang="fa-I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59</a:t>
            </a:fld>
            <a:endParaRPr lang="fa-I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60</a:t>
            </a:fld>
            <a:endParaRPr lang="fa-I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61</a:t>
            </a:fld>
            <a:endParaRPr lang="fa-I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62</a:t>
            </a:fld>
            <a:endParaRPr lang="fa-I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ظاهرا ابتدا شبکه سعی می</a:t>
            </a:r>
            <a:r>
              <a:rPr lang="fa-IR" baseline="0" dirty="0"/>
              <a:t> کند با تصویر سازی با رزولیشن پایین یک تصویر بساز د و سپس یک نمونه با رزوولوشن بالا ساخته خواهد شد.</a:t>
            </a:r>
          </a:p>
          <a:p>
            <a:r>
              <a:rPr lang="fa-IR" baseline="0" dirty="0"/>
              <a:t>میتوان تصور کرد شبکه بصورت با سرپرست توصیفات متفاوت و متنوع مربوط به یک کلاس از اشیا را یاد می گیرد و سپس سعی می کند این توصیف را از کلمات متوجه شده و بصورت شرطی ابتدا بردار تصادفی را در هر بخش متاثر از صورتهای شرطی کند و سپس در یک مرحله  تصویر با رزولوشن کم بسارد و سپس تصویر را با زرولوشن بالاتر تولید  کند.</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66</a:t>
            </a:fld>
            <a:endParaRPr lang="fa-I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67</a:t>
            </a:fld>
            <a:endParaRPr lang="fa-I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71</a:t>
            </a:fld>
            <a:endParaRPr lang="fa-I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در روش اول مازعه بین </a:t>
            </a:r>
            <a:r>
              <a:rPr lang="en-US" dirty="0"/>
              <a:t>d</a:t>
            </a:r>
            <a:r>
              <a:rPr lang="fa-IR" baseline="0" dirty="0"/>
              <a:t> و </a:t>
            </a:r>
            <a:r>
              <a:rPr lang="en-US" baseline="0" dirty="0"/>
              <a:t>g</a:t>
            </a:r>
            <a:r>
              <a:rPr lang="fa-IR" baseline="0" dirty="0"/>
              <a:t> به تولید الگو ختم می شود.</a:t>
            </a:r>
          </a:p>
          <a:p>
            <a:r>
              <a:rPr lang="fa-IR" baseline="0" dirty="0"/>
              <a:t>در روش دوم یک عامل تصادفی کوچک در فضای انکود شده ویژگی الگوی جدید تولید می کنئ.</a:t>
            </a:r>
          </a:p>
          <a:p>
            <a:r>
              <a:rPr lang="fa-IR" baseline="0" dirty="0"/>
              <a:t>در روش سوم سعی می گردد تابع چگالی ویژگی الگوها تخمین زده شود و سپس با ایجاد تصادف عکس تابع آموخته شود.</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72</a:t>
            </a:fld>
            <a:endParaRPr lang="fa-I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این روش سعی می</a:t>
            </a:r>
            <a:r>
              <a:rPr lang="fa-IR" baseline="0" dirty="0"/>
              <a:t> کند از هر دو مزیت روشهای  ماکسییم لایکلیهود (روش بیشینه بزرگ نمایی) و روش منازعه در تولید الگو بهره ببرد.</a:t>
            </a:r>
          </a:p>
          <a:p>
            <a:r>
              <a:rPr lang="fa-IR" baseline="0" dirty="0"/>
              <a:t>روش اول بصراحت الگوهای تولیدی را با لحاظ مفهوم تابع چگالی احتمالاتی داده های وروذی ایجاد می کند ولی مشکل بهینه سازی در آن وجود دارد.</a:t>
            </a:r>
          </a:p>
          <a:p>
            <a:r>
              <a:rPr lang="fa-IR" baseline="0" dirty="0"/>
              <a:t> در حالی که روش دوم روش موفق تری در تولید الگوهای شبه واقعی دارد و لی نقطه قوت تفسیر آماری مانند روش اول را ندارد. </a:t>
            </a:r>
          </a:p>
          <a:p>
            <a:r>
              <a:rPr lang="fa-IR" baseline="0" dirty="0"/>
              <a:t>ترکیب این توانمندی روش ازعه و البته ملاحظه تابع هزینه بزرگ نمایی می تواند به تولید الگوهای بهتر بیانجامد. </a:t>
            </a:r>
          </a:p>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73</a:t>
            </a:fld>
            <a:endParaRPr lang="fa-I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ارایه</a:t>
            </a:r>
            <a:r>
              <a:rPr lang="fa-IR" baseline="0" dirty="0"/>
              <a:t> آزاد و مستقل</a:t>
            </a:r>
          </a:p>
          <a:p>
            <a:endParaRPr lang="fa-IR" baseline="0" dirty="0"/>
          </a:p>
          <a:p>
            <a:endParaRPr lang="fa-IR" baseline="0" dirty="0"/>
          </a:p>
          <a:p>
            <a:r>
              <a:rPr lang="fa-IR" baseline="0" dirty="0"/>
              <a:t>ظاهرا ه شیوه غیر سرپرستی و از روی تکرار ویژگی ها و تئوری  اطلاعات به کلاس بندی می رسی که می توانی را آن را مبنای کلندیشن کردن تولید ویژگی هم قرار دهی</a:t>
            </a:r>
          </a:p>
          <a:p>
            <a:r>
              <a:rPr lang="fa-IR" baseline="0" dirty="0"/>
              <a:t>به این شیوه کنترل بیشتری روی الپوهای تولید انجام می شود. </a:t>
            </a:r>
            <a:r>
              <a:rPr lang="fa-IR" baseline="0"/>
              <a:t>چرخش، ضخامت ، بزرگی، نوع و ....</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75</a:t>
            </a:fld>
            <a:endParaRPr lang="fa-I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8</a:t>
            </a:fld>
            <a:endParaRPr lang="fa-I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79</a:t>
            </a:fld>
            <a:endParaRPr lang="fa-I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81</a:t>
            </a:fld>
            <a:endParaRPr lang="fa-I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82</a:t>
            </a:fld>
            <a:endParaRPr lang="fa-I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solidFill>
                  <a:srgbClr val="00B0F0"/>
                </a:solidFill>
              </a:rPr>
              <a:t>latent space </a:t>
            </a:r>
            <a:endParaRPr lang="fa-IR" sz="1200" dirty="0">
              <a:solidFill>
                <a:srgbClr val="00B0F0"/>
              </a:solidFill>
            </a:endParaRPr>
          </a:p>
          <a:p>
            <a:r>
              <a:rPr lang="fa-IR" sz="1200" dirty="0">
                <a:solidFill>
                  <a:srgbClr val="00B0F0"/>
                </a:solidFill>
              </a:rPr>
              <a:t>فضای فشرده حاوی اطلاعات و در حقیقت فضای ویژگیهای اصلی</a:t>
            </a:r>
            <a:r>
              <a:rPr lang="fa-IR" sz="1200" baseline="0" dirty="0">
                <a:solidFill>
                  <a:srgbClr val="00B0F0"/>
                </a:solidFill>
              </a:rPr>
              <a:t> تصاویر ورودی هستند. که در میانه شبکه اتوانکودر پدید می آید....</a:t>
            </a:r>
          </a:p>
          <a:p>
            <a:endParaRPr lang="fa-IR" sz="1200" baseline="0" dirty="0">
              <a:solidFill>
                <a:srgbClr val="00B0F0"/>
              </a:solidFill>
            </a:endParaRPr>
          </a:p>
          <a:p>
            <a:r>
              <a:rPr lang="fa-IR" sz="1200" baseline="0" dirty="0">
                <a:solidFill>
                  <a:srgbClr val="00B0F0"/>
                </a:solidFill>
              </a:rPr>
              <a:t>در حقیقت انتخاب یک نمونه ار این فضا، بدلیل طبیعیت عیرپیوسته و خوشه های جدا از هم فضا، تضمنی نمیکند که بتوانیم یک نمونه از تصویر ورودی را بدون کپی کاری و با ایجاد تعییرات قابل ملاحظه  ولی از همان نوع را باز تولید کنیم.</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84</a:t>
            </a:fld>
            <a:endParaRPr lang="fa-I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در حقیقت</a:t>
            </a:r>
            <a:r>
              <a:rPr lang="fa-IR" baseline="0" dirty="0"/>
              <a:t> در </a:t>
            </a:r>
            <a:r>
              <a:rPr lang="en-US" baseline="0" dirty="0"/>
              <a:t>VAC</a:t>
            </a:r>
            <a:r>
              <a:rPr lang="fa-IR" baseline="0" dirty="0"/>
              <a:t> این مشکل معمول حل شده است و می توان در فضای </a:t>
            </a:r>
            <a:r>
              <a:rPr lang="en-US" baseline="0" dirty="0"/>
              <a:t>latent</a:t>
            </a:r>
            <a:r>
              <a:rPr lang="fa-IR" baseline="0" dirty="0"/>
              <a:t> بصورت پیوسته و درونیابی شده نمونه تصادفی مشابه نمونه ووردی ساخت...</a:t>
            </a:r>
          </a:p>
          <a:p>
            <a:r>
              <a:rPr lang="fa-IR" baseline="0" dirty="0"/>
              <a:t>برای یک بردار انکود شده </a:t>
            </a:r>
            <a:r>
              <a:rPr lang="en-US" baseline="0" dirty="0"/>
              <a:t>n</a:t>
            </a:r>
            <a:r>
              <a:rPr lang="fa-IR" baseline="0" dirty="0"/>
              <a:t>بعدی در هر بعد یک میانگین و یک واریانس یادگرفته میشود که در حقیقت دو بردار </a:t>
            </a:r>
            <a:r>
              <a:rPr lang="en-US" baseline="0" dirty="0"/>
              <a:t>n</a:t>
            </a:r>
            <a:r>
              <a:rPr lang="fa-IR" baseline="0" dirty="0"/>
              <a:t> بعدی میانگین و واریانسخواهیم داشت....</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85</a:t>
            </a:fld>
            <a:endParaRPr lang="fa-I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انگار</a:t>
            </a:r>
            <a:r>
              <a:rPr lang="fa-IR" baseline="0" dirty="0"/>
              <a:t> هر بعد از بردار انکود شده با یک تویع نرمال مستقل مدل شده و حالا یک بردار نمونه تصادفی از  توزیع های نرمال برایانکود شدن و تولید یک الگو استفاده میگردد.</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86</a:t>
            </a:fld>
            <a:endParaRPr lang="fa-I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انتخاب نمونه تصادفی می تواند پیرامون ورودی</a:t>
            </a:r>
            <a:r>
              <a:rPr lang="fa-IR" baseline="0" dirty="0"/>
              <a:t> داده شده بصورت کنترل شده قرار گیرد.</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87</a:t>
            </a:fld>
            <a:endParaRPr lang="fa-I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88</a:t>
            </a:fld>
            <a:endParaRPr lang="fa-I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ناخودآگاه نمونه های یک کلاس میانگین و واریانسهای</a:t>
            </a:r>
            <a:r>
              <a:rPr lang="fa-IR" baseline="0" dirty="0"/>
              <a:t> شبیه هم پیدا می کند..</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89</a:t>
            </a:fld>
            <a:endParaRPr lang="fa-I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نمونه های هم کلاس در این</a:t>
            </a:r>
            <a:r>
              <a:rPr lang="fa-IR" baseline="0" dirty="0"/>
              <a:t> نوع مدلسازی کنار هم هستند ولی در عین حال  قابل تفکیک با نمونه های عیر هم کلاط</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90</a:t>
            </a:fld>
            <a:endParaRPr lang="fa-I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18</a:t>
            </a:fld>
            <a:endParaRPr lang="fa-I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علاوه بر هزیته معادل بودن</a:t>
            </a:r>
            <a:r>
              <a:rPr lang="fa-IR" baseline="0" dirty="0"/>
              <a:t> ووردی و خروجی یک </a:t>
            </a:r>
            <a:r>
              <a:rPr lang="fa-IR" dirty="0"/>
              <a:t>هزینه برای ابعدا</a:t>
            </a:r>
            <a:r>
              <a:rPr lang="fa-IR" baseline="0" dirty="0"/>
              <a:t> میانی بردار انکودر  شده که آنها را مستقل و سفید می کند وجود دارد.</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91</a:t>
            </a:fld>
            <a:endParaRPr lang="fa-I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94</a:t>
            </a:fld>
            <a:endParaRPr lang="fa-I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یک نگاه و تفسیر</a:t>
            </a:r>
            <a:r>
              <a:rPr lang="fa-IR" baseline="0" dirty="0"/>
              <a:t> </a:t>
            </a:r>
            <a:r>
              <a:rPr lang="fa-IR" dirty="0"/>
              <a:t> برداری در فضای اطلاعاتی </a:t>
            </a:r>
            <a:r>
              <a:rPr lang="en-US" dirty="0"/>
              <a:t>latent</a:t>
            </a:r>
            <a:r>
              <a:rPr lang="fa-IR" dirty="0"/>
              <a:t> وجود خواهد داشت.</a:t>
            </a:r>
          </a:p>
          <a:p>
            <a:r>
              <a:rPr lang="fa-IR" dirty="0"/>
              <a:t>اگر بخواهی تصویر شی خصوصیات دو شی واقعی را داشته باشد به نوعی میتوانی درمیانگین های بردار انکود</a:t>
            </a:r>
            <a:r>
              <a:rPr lang="fa-IR" baseline="0" dirty="0"/>
              <a:t> شده</a:t>
            </a:r>
            <a:r>
              <a:rPr lang="fa-IR" dirty="0"/>
              <a:t> دو شی و با</a:t>
            </a:r>
            <a:r>
              <a:rPr lang="fa-IR" baseline="0" dirty="0"/>
              <a:t> توجه به بردار واریانسهای آنها میانیابی کنی...</a:t>
            </a:r>
          </a:p>
          <a:p>
            <a:r>
              <a:rPr lang="fa-IR" baseline="0" dirty="0"/>
              <a:t>مثا اضافه کرد عینک به صورت. کافی است دو نمونه یکی با عینک و دیگر بدون آن رابیابیو تفاوت آنها را با یک چهره بدون عینک جمع کنی و سپس نمونه تصادفی تولیدی را دیکود کنی...</a:t>
            </a:r>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95</a:t>
            </a:fld>
            <a:endParaRPr lang="fa-I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28</a:t>
            </a:fld>
            <a:endParaRPr lang="fa-I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29</a:t>
            </a:fld>
            <a:endParaRPr lang="fa-I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31</a:t>
            </a:fld>
            <a:endParaRPr lang="fa-I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32</a:t>
            </a:fld>
            <a:endParaRPr lang="fa-I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9FF963A5-9DC6-437E-A2AA-033EDE644BCB}" type="slidenum">
              <a:rPr lang="fa-IR" smtClean="0"/>
              <a:pPr/>
              <a:t>33</a:t>
            </a:fld>
            <a:endParaRPr lang="fa-I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fa-I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a-IR"/>
          </a:p>
        </p:txBody>
      </p:sp>
      <p:sp>
        <p:nvSpPr>
          <p:cNvPr id="4" name="Date Placeholder 3"/>
          <p:cNvSpPr>
            <a:spLocks noGrp="1"/>
          </p:cNvSpPr>
          <p:nvPr>
            <p:ph type="dt" sz="half" idx="10"/>
          </p:nvPr>
        </p:nvSpPr>
        <p:spPr/>
        <p:txBody>
          <a:bodyPr/>
          <a:lstStyle/>
          <a:p>
            <a:fld id="{8402F439-7A0D-4CD2-A041-266F60BEA954}" type="datetimeFigureOut">
              <a:rPr lang="fa-IR" smtClean="0"/>
              <a:pPr/>
              <a:t>04/02/1442</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0D9CE37-4CEF-4481-8589-AA8323FD0809}" type="slidenum">
              <a:rPr lang="fa-IR" smtClean="0"/>
              <a:pPr/>
              <a:t>‹#›</a:t>
            </a:fld>
            <a:endParaRPr lang="fa-I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8402F439-7A0D-4CD2-A041-266F60BEA954}" type="datetimeFigureOut">
              <a:rPr lang="fa-IR" smtClean="0"/>
              <a:pPr/>
              <a:t>04/02/1442</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0D9CE37-4CEF-4481-8589-AA8323FD0809}" type="slidenum">
              <a:rPr lang="fa-IR" smtClean="0"/>
              <a:pPr/>
              <a:t>‹#›</a:t>
            </a:fld>
            <a:endParaRPr lang="fa-I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fa-I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8402F439-7A0D-4CD2-A041-266F60BEA954}" type="datetimeFigureOut">
              <a:rPr lang="fa-IR" smtClean="0"/>
              <a:pPr/>
              <a:t>04/02/1442</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0D9CE37-4CEF-4481-8589-AA8323FD0809}" type="slidenum">
              <a:rPr lang="fa-IR" smtClean="0"/>
              <a:pPr/>
              <a:t>‹#›</a:t>
            </a:fld>
            <a:endParaRPr lang="fa-I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8402F439-7A0D-4CD2-A041-266F60BEA954}" type="datetimeFigureOut">
              <a:rPr lang="fa-IR" smtClean="0"/>
              <a:pPr/>
              <a:t>04/02/1442</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0D9CE37-4CEF-4481-8589-AA8323FD0809}" type="slidenum">
              <a:rPr lang="fa-IR" smtClean="0"/>
              <a:pPr/>
              <a:t>‹#›</a:t>
            </a:fld>
            <a:endParaRPr lang="fa-I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fa-I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02F439-7A0D-4CD2-A041-266F60BEA954}" type="datetimeFigureOut">
              <a:rPr lang="fa-IR" smtClean="0"/>
              <a:pPr/>
              <a:t>04/02/1442</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0D9CE37-4CEF-4481-8589-AA8323FD0809}" type="slidenum">
              <a:rPr lang="fa-IR" smtClean="0"/>
              <a:pPr/>
              <a:t>‹#›</a:t>
            </a:fld>
            <a:endParaRPr lang="fa-I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p:cNvSpPr>
            <a:spLocks noGrp="1"/>
          </p:cNvSpPr>
          <p:nvPr>
            <p:ph type="dt" sz="half" idx="10"/>
          </p:nvPr>
        </p:nvSpPr>
        <p:spPr/>
        <p:txBody>
          <a:bodyPr/>
          <a:lstStyle/>
          <a:p>
            <a:fld id="{8402F439-7A0D-4CD2-A041-266F60BEA954}" type="datetimeFigureOut">
              <a:rPr lang="fa-IR" smtClean="0"/>
              <a:pPr/>
              <a:t>04/02/1442</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10D9CE37-4CEF-4481-8589-AA8323FD0809}" type="slidenum">
              <a:rPr lang="fa-IR" smtClean="0"/>
              <a:pPr/>
              <a:t>‹#›</a:t>
            </a:fld>
            <a:endParaRPr lang="fa-I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a-I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p:cNvSpPr>
            <a:spLocks noGrp="1"/>
          </p:cNvSpPr>
          <p:nvPr>
            <p:ph type="dt" sz="half" idx="10"/>
          </p:nvPr>
        </p:nvSpPr>
        <p:spPr/>
        <p:txBody>
          <a:bodyPr/>
          <a:lstStyle/>
          <a:p>
            <a:fld id="{8402F439-7A0D-4CD2-A041-266F60BEA954}" type="datetimeFigureOut">
              <a:rPr lang="fa-IR" smtClean="0"/>
              <a:pPr/>
              <a:t>04/02/1442</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10D9CE37-4CEF-4481-8589-AA8323FD0809}" type="slidenum">
              <a:rPr lang="fa-IR" smtClean="0"/>
              <a:pPr/>
              <a:t>‹#›</a:t>
            </a:fld>
            <a:endParaRPr lang="fa-I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Date Placeholder 2"/>
          <p:cNvSpPr>
            <a:spLocks noGrp="1"/>
          </p:cNvSpPr>
          <p:nvPr>
            <p:ph type="dt" sz="half" idx="10"/>
          </p:nvPr>
        </p:nvSpPr>
        <p:spPr/>
        <p:txBody>
          <a:bodyPr/>
          <a:lstStyle/>
          <a:p>
            <a:fld id="{8402F439-7A0D-4CD2-A041-266F60BEA954}" type="datetimeFigureOut">
              <a:rPr lang="fa-IR" smtClean="0"/>
              <a:pPr/>
              <a:t>04/02/1442</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10D9CE37-4CEF-4481-8589-AA8323FD0809}" type="slidenum">
              <a:rPr lang="fa-IR" smtClean="0"/>
              <a:pPr/>
              <a:t>‹#›</a:t>
            </a:fld>
            <a:endParaRPr lang="fa-I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02F439-7A0D-4CD2-A041-266F60BEA954}" type="datetimeFigureOut">
              <a:rPr lang="fa-IR" smtClean="0"/>
              <a:pPr/>
              <a:t>04/02/1442</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10D9CE37-4CEF-4481-8589-AA8323FD0809}" type="slidenum">
              <a:rPr lang="fa-IR" smtClean="0"/>
              <a:pPr/>
              <a:t>‹#›</a:t>
            </a:fld>
            <a:endParaRPr lang="fa-I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fa-I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02F439-7A0D-4CD2-A041-266F60BEA954}" type="datetimeFigureOut">
              <a:rPr lang="fa-IR" smtClean="0"/>
              <a:pPr/>
              <a:t>04/02/1442</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10D9CE37-4CEF-4481-8589-AA8323FD0809}" type="slidenum">
              <a:rPr lang="fa-IR" smtClean="0"/>
              <a:pPr/>
              <a:t>‹#›</a:t>
            </a:fld>
            <a:endParaRPr lang="fa-I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fa-I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02F439-7A0D-4CD2-A041-266F60BEA954}" type="datetimeFigureOut">
              <a:rPr lang="fa-IR" smtClean="0"/>
              <a:pPr/>
              <a:t>04/02/1442</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10D9CE37-4CEF-4481-8589-AA8323FD0809}" type="slidenum">
              <a:rPr lang="fa-IR" smtClean="0"/>
              <a:pPr/>
              <a:t>‹#›</a:t>
            </a:fld>
            <a:endParaRPr lang="fa-I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a:t>Click to edit Master title style</a:t>
            </a:r>
            <a:endParaRPr lang="fa-I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8402F439-7A0D-4CD2-A041-266F60BEA954}" type="datetimeFigureOut">
              <a:rPr lang="fa-IR" smtClean="0"/>
              <a:pPr/>
              <a:t>04/02/1442</a:t>
            </a:fld>
            <a:endParaRPr lang="fa-I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10D9CE37-4CEF-4481-8589-AA8323FD0809}" type="slidenum">
              <a:rPr lang="fa-IR" smtClean="0"/>
              <a:pPr/>
              <a:t>‹#›</a:t>
            </a:fld>
            <a:endParaRPr lang="fa-I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analyticsvidhya.com/blog/author/jalfaiz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710.1019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hyperlink" Target="https://arxiv.org/abs/1511.06434"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702.0843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1411.1784.pdf" TargetMode="External"/><Relationship Id="rId7"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s://arxiv.org/search/cs?searchtype=author&amp;query=Osindero,+S" TargetMode="External"/><Relationship Id="rId4" Type="http://schemas.openxmlformats.org/officeDocument/2006/relationships/hyperlink" Target="https://arxiv.org/search/cs?searchtype=author&amp;query=Mirza,+M" TargetMode="Externa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heartbeat.fritz.ai/the-5-computer-vision-techniques-that-will-change-how-you-see-the-world-1ee19334354b"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arxiv.org/search/cs?searchtype=author&amp;query=Zhang,+H" TargetMode="Externa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rxiv.org/pdf/1703.05192.pdf"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Minimax"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towardsdatascience.com/@irhumshafka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4.wdp"/></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5.wdp"/></Relationships>
</file>

<file path=ppt/slides/_rels/slide91.xml.rels><?xml version="1.0" encoding="UTF-8" standalone="yes"?>
<Relationships xmlns="http://schemas.openxmlformats.org/package/2006/relationships"><Relationship Id="rId3" Type="http://schemas.openxmlformats.org/officeDocument/2006/relationships/hyperlink" Target="https://www.countbayesie.com/blog/2017/5/9/kullback-leibler-divergence-explained"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hyperlink" Target="https://stats.stackexchange.com/questions/7440/kl-divergence-between-two-univariate-gaussian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6.xml.rels><?xml version="1.0" encoding="UTF-8" standalone="yes"?>
<Relationships xmlns="http://schemas.openxmlformats.org/package/2006/relationships"><Relationship Id="rId3" Type="http://schemas.openxmlformats.org/officeDocument/2006/relationships/hyperlink" Target="https://nips2017creativity.github.io/doc/Hierarchical_Variational_Autoencoders_for_Music.pdf" TargetMode="External"/><Relationship Id="rId2" Type="http://schemas.openxmlformats.org/officeDocument/2006/relationships/hyperlink" Target="https://github.com/yzwxx/vae-celebA" TargetMode="Externa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7F5B-4FD5-4AF9-9F26-1212C3691D6A}"/>
              </a:ext>
            </a:extLst>
          </p:cNvPr>
          <p:cNvSpPr>
            <a:spLocks noGrp="1"/>
          </p:cNvSpPr>
          <p:nvPr>
            <p:ph type="ctrTitle"/>
          </p:nvPr>
        </p:nvSpPr>
        <p:spPr>
          <a:xfrm>
            <a:off x="323528" y="1412776"/>
            <a:ext cx="8496944" cy="3168352"/>
          </a:xfrm>
        </p:spPr>
        <p:txBody>
          <a:bodyPr>
            <a:noAutofit/>
          </a:bodyPr>
          <a:lstStyle/>
          <a:p>
            <a:pPr rtl="0"/>
            <a:r>
              <a:rPr lang="en-US" dirty="0">
                <a:solidFill>
                  <a:srgbClr val="C00000"/>
                </a:solidFill>
              </a:rPr>
              <a:t>Chapter 4</a:t>
            </a:r>
            <a:br>
              <a:rPr lang="en-US" dirty="0"/>
            </a:br>
            <a:br>
              <a:rPr lang="en-US" dirty="0"/>
            </a:br>
            <a:r>
              <a:rPr lang="en-US" b="1" dirty="0">
                <a:solidFill>
                  <a:srgbClr val="C00000"/>
                </a:solidFill>
              </a:rPr>
              <a:t>Mechanism Based Neural Networks</a:t>
            </a:r>
            <a:br>
              <a:rPr lang="fa-IR" b="1" dirty="0">
                <a:solidFill>
                  <a:srgbClr val="C00000"/>
                </a:solidFill>
              </a:rPr>
            </a:br>
            <a:r>
              <a:rPr lang="en-US" sz="2800" b="1" dirty="0">
                <a:solidFill>
                  <a:schemeClr val="accent5">
                    <a:lumMod val="75000"/>
                  </a:schemeClr>
                </a:solidFill>
              </a:rPr>
              <a:t>Neural Networks for unsupervised problems</a:t>
            </a:r>
            <a:endParaRPr lang="en-US" b="1" dirty="0">
              <a:solidFill>
                <a:schemeClr val="accent5">
                  <a:lumMod val="75000"/>
                </a:schemeClr>
              </a:solidFill>
            </a:endParaRPr>
          </a:p>
        </p:txBody>
      </p:sp>
    </p:spTree>
    <p:extLst>
      <p:ext uri="{BB962C8B-B14F-4D97-AF65-F5344CB8AC3E}">
        <p14:creationId xmlns:p14="http://schemas.microsoft.com/office/powerpoint/2010/main" val="2227269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99622" y="578975"/>
            <a:ext cx="4460346" cy="5630548"/>
          </a:xfrm>
          <a:prstGeom prst="rect">
            <a:avLst/>
          </a:prstGeom>
          <a:noFill/>
          <a:ln w="9525">
            <a:solidFill>
              <a:srgbClr val="FF0000"/>
            </a:solidFill>
            <a:miter lim="800000"/>
            <a:headEnd/>
            <a:tailEnd/>
          </a:ln>
          <a:effectLst/>
        </p:spPr>
      </p:pic>
      <p:pic>
        <p:nvPicPr>
          <p:cNvPr id="25603" name="Picture 3"/>
          <p:cNvPicPr>
            <a:picLocks noChangeAspect="1" noChangeArrowheads="1"/>
          </p:cNvPicPr>
          <p:nvPr/>
        </p:nvPicPr>
        <p:blipFill>
          <a:blip r:embed="rId3"/>
          <a:srcRect/>
          <a:stretch>
            <a:fillRect/>
          </a:stretch>
        </p:blipFill>
        <p:spPr bwMode="auto">
          <a:xfrm>
            <a:off x="4610172" y="611259"/>
            <a:ext cx="4429124" cy="5630548"/>
          </a:xfrm>
          <a:prstGeom prst="rect">
            <a:avLst/>
          </a:prstGeom>
          <a:noFill/>
          <a:ln w="9525">
            <a:solidFill>
              <a:srgbClr val="FF0000"/>
            </a:solidFill>
            <a:miter lim="800000"/>
            <a:headEnd/>
            <a:tailEnd/>
          </a:ln>
          <a:effectLst/>
        </p:spPr>
      </p:pic>
      <p:sp>
        <p:nvSpPr>
          <p:cNvPr id="4" name="Slide Number Placeholder 4">
            <a:extLst>
              <a:ext uri="{FF2B5EF4-FFF2-40B4-BE49-F238E27FC236}">
                <a16:creationId xmlns:a16="http://schemas.microsoft.com/office/drawing/2014/main" id="{23DF7EE5-960E-48D1-BCD1-85C4186E0F00}"/>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1315986" y="1124744"/>
            <a:ext cx="6512028" cy="3744416"/>
          </a:xfrm>
          <a:prstGeom prst="rect">
            <a:avLst/>
          </a:prstGeom>
          <a:noFill/>
          <a:ln w="9525">
            <a:noFill/>
            <a:miter lim="800000"/>
            <a:headEnd/>
            <a:tailEnd/>
          </a:ln>
          <a:effectLst/>
        </p:spPr>
      </p:pic>
      <p:sp>
        <p:nvSpPr>
          <p:cNvPr id="3" name="Slide Number Placeholder 4">
            <a:extLst>
              <a:ext uri="{FF2B5EF4-FFF2-40B4-BE49-F238E27FC236}">
                <a16:creationId xmlns:a16="http://schemas.microsoft.com/office/drawing/2014/main" id="{6BBC4E22-98D0-4232-BE4D-207DC184B0FF}"/>
              </a:ext>
            </a:extLst>
          </p:cNvPr>
          <p:cNvSpPr>
            <a:spLocks noGrp="1"/>
          </p:cNvSpPr>
          <p:nvPr>
            <p:ph type="sldNum" sz="quarter" idx="12"/>
          </p:nvPr>
        </p:nvSpPr>
        <p:spPr>
          <a:xfrm>
            <a:off x="6293296" y="6376243"/>
            <a:ext cx="2743200" cy="365125"/>
          </a:xfrm>
        </p:spPr>
        <p:txBody>
          <a:bodyPr/>
          <a:lstStyle/>
          <a:p>
            <a:pPr algn="just"/>
            <a:fld id="{9FE76401-193A-461A-8740-2C5659B6B939}" type="slidenum">
              <a:rPr lang="en-US" smtClean="0"/>
              <a:pPr algn="just"/>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Hamming Net </a:t>
            </a:r>
            <a:r>
              <a:rPr lang="en-US" sz="2800" b="1" dirty="0">
                <a:solidFill>
                  <a:srgbClr val="FF0000"/>
                </a:solidFill>
              </a:rPr>
              <a:t>LippMann1987 </a:t>
            </a:r>
            <a:br>
              <a:rPr lang="en-US" sz="2800" b="1" dirty="0">
                <a:solidFill>
                  <a:srgbClr val="FF0000"/>
                </a:solidFill>
              </a:rPr>
            </a:br>
            <a:r>
              <a:rPr lang="en-US" sz="2800" dirty="0">
                <a:solidFill>
                  <a:srgbClr val="0070C0"/>
                </a:solidFill>
              </a:rPr>
              <a:t>(competitive  mechanism) </a:t>
            </a:r>
            <a:endParaRPr lang="fa-IR" sz="2800" dirty="0"/>
          </a:p>
        </p:txBody>
      </p:sp>
      <p:sp>
        <p:nvSpPr>
          <p:cNvPr id="3" name="Content Placeholder 2"/>
          <p:cNvSpPr>
            <a:spLocks noGrp="1"/>
          </p:cNvSpPr>
          <p:nvPr>
            <p:ph idx="1"/>
          </p:nvPr>
        </p:nvSpPr>
        <p:spPr/>
        <p:txBody>
          <a:bodyPr/>
          <a:lstStyle/>
          <a:p>
            <a:pPr algn="l" rtl="0"/>
            <a:r>
              <a:rPr lang="en-US" sz="2000" dirty="0"/>
              <a:t>There are some bipolar reference vectors. Using hamming distance index, every input vector assigns to a reference vector with minimum hamming distance.</a:t>
            </a:r>
          </a:p>
          <a:p>
            <a:pPr algn="l" rtl="0"/>
            <a:endParaRPr lang="en-US" sz="2000" dirty="0"/>
          </a:p>
          <a:p>
            <a:pPr algn="l" rtl="0">
              <a:buNone/>
            </a:pPr>
            <a:r>
              <a:rPr lang="en-US" sz="2000" dirty="0"/>
              <a:t>For  bipolar vectors </a:t>
            </a:r>
            <a:r>
              <a:rPr lang="en-US" sz="2000" i="1" dirty="0"/>
              <a:t>x</a:t>
            </a:r>
            <a:r>
              <a:rPr lang="en-US" sz="2000" dirty="0"/>
              <a:t> and y with n dimension.</a:t>
            </a:r>
          </a:p>
          <a:p>
            <a:pPr algn="l" rtl="0">
              <a:buNone/>
            </a:pPr>
            <a:endParaRPr lang="en-US" sz="2000" dirty="0"/>
          </a:p>
          <a:p>
            <a:pPr algn="l" rtl="0">
              <a:buNone/>
            </a:pPr>
            <a:r>
              <a:rPr lang="en-US" sz="2000" dirty="0"/>
              <a:t>a= number of equal bits</a:t>
            </a:r>
          </a:p>
          <a:p>
            <a:pPr algn="l" rtl="0">
              <a:buNone/>
            </a:pPr>
            <a:r>
              <a:rPr lang="en-US" sz="2000" dirty="0"/>
              <a:t>d= number of not equal bits</a:t>
            </a:r>
          </a:p>
          <a:p>
            <a:pPr algn="l" rtl="0">
              <a:buNone/>
            </a:pPr>
            <a:r>
              <a:rPr lang="en-US" sz="2000" dirty="0"/>
              <a:t>Also, it is known</a:t>
            </a:r>
            <a:endParaRPr lang="fa-IR" sz="2000" dirty="0"/>
          </a:p>
        </p:txBody>
      </p:sp>
      <p:pic>
        <p:nvPicPr>
          <p:cNvPr id="1027" name="Picture 3"/>
          <p:cNvPicPr>
            <a:picLocks noChangeAspect="1" noChangeArrowheads="1"/>
          </p:cNvPicPr>
          <p:nvPr/>
        </p:nvPicPr>
        <p:blipFill>
          <a:blip r:embed="rId2"/>
          <a:srcRect/>
          <a:stretch>
            <a:fillRect/>
          </a:stretch>
        </p:blipFill>
        <p:spPr bwMode="auto">
          <a:xfrm>
            <a:off x="4857752" y="3357562"/>
            <a:ext cx="1857375" cy="4191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929190" y="4714884"/>
            <a:ext cx="1714512" cy="423061"/>
          </a:xfrm>
          <a:prstGeom prst="rect">
            <a:avLst/>
          </a:prstGeom>
          <a:noFill/>
          <a:ln w="9525">
            <a:noFill/>
            <a:miter lim="800000"/>
            <a:headEnd/>
            <a:tailEnd/>
          </a:ln>
          <a:effectLst/>
        </p:spPr>
      </p:pic>
      <p:sp>
        <p:nvSpPr>
          <p:cNvPr id="6" name="Slide Number Placeholder 4">
            <a:extLst>
              <a:ext uri="{FF2B5EF4-FFF2-40B4-BE49-F238E27FC236}">
                <a16:creationId xmlns:a16="http://schemas.microsoft.com/office/drawing/2014/main" id="{D3E6D892-70BE-4636-964A-A24D5146DA1E}"/>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571612"/>
            <a:ext cx="8229600" cy="4525963"/>
          </a:xfrm>
        </p:spPr>
        <p:txBody>
          <a:bodyPr/>
          <a:lstStyle/>
          <a:p>
            <a:pPr algn="l">
              <a:buNone/>
            </a:pPr>
            <a:r>
              <a:rPr lang="en-US" sz="2000" dirty="0"/>
              <a:t>Then we have:</a:t>
            </a:r>
          </a:p>
          <a:p>
            <a:pPr algn="l">
              <a:buNone/>
            </a:pPr>
            <a:endParaRPr lang="en-US" sz="2000" dirty="0"/>
          </a:p>
          <a:p>
            <a:pPr algn="l" rtl="0">
              <a:buNone/>
            </a:pPr>
            <a:r>
              <a:rPr lang="fa-IR" sz="2000" dirty="0"/>
              <a:t> </a:t>
            </a:r>
            <a:r>
              <a:rPr lang="en-US" sz="2000" dirty="0"/>
              <a:t>Assuming the weight vector as </a:t>
            </a:r>
            <a:r>
              <a:rPr lang="en-US" sz="2000" dirty="0">
                <a:solidFill>
                  <a:srgbClr val="FF0000"/>
                </a:solidFill>
              </a:rPr>
              <a:t>w=y/2</a:t>
            </a:r>
            <a:r>
              <a:rPr lang="en-US" sz="2000" dirty="0"/>
              <a:t> and the bias as </a:t>
            </a:r>
            <a:r>
              <a:rPr lang="en-US" sz="2000" dirty="0">
                <a:solidFill>
                  <a:srgbClr val="FF0000"/>
                </a:solidFill>
              </a:rPr>
              <a:t>b=n/2, we can make a mechanism to determine the similarity of x and y.</a:t>
            </a:r>
          </a:p>
          <a:p>
            <a:pPr algn="l" rtl="0">
              <a:buNone/>
            </a:pPr>
            <a:endParaRPr lang="en-US" sz="2000" dirty="0">
              <a:solidFill>
                <a:srgbClr val="FF0000"/>
              </a:solidFill>
            </a:endParaRPr>
          </a:p>
          <a:p>
            <a:pPr algn="l" rtl="0">
              <a:buNone/>
            </a:pPr>
            <a:endParaRPr lang="en-US" sz="2000" dirty="0">
              <a:solidFill>
                <a:srgbClr val="FF0000"/>
              </a:solidFill>
            </a:endParaRPr>
          </a:p>
          <a:p>
            <a:pPr algn="l" rtl="0">
              <a:buNone/>
            </a:pPr>
            <a:endParaRPr lang="en-US" sz="2000" dirty="0">
              <a:solidFill>
                <a:srgbClr val="FF0000"/>
              </a:solidFill>
            </a:endParaRPr>
          </a:p>
          <a:p>
            <a:pPr algn="l" rtl="0">
              <a:buNone/>
            </a:pPr>
            <a:endParaRPr lang="en-US" sz="2000" dirty="0">
              <a:solidFill>
                <a:srgbClr val="FF0000"/>
              </a:solidFill>
            </a:endParaRPr>
          </a:p>
          <a:p>
            <a:pPr algn="l" rtl="0">
              <a:buNone/>
            </a:pPr>
            <a:endParaRPr lang="en-US" sz="2000" dirty="0">
              <a:solidFill>
                <a:srgbClr val="FF0000"/>
              </a:solidFill>
            </a:endParaRPr>
          </a:p>
          <a:p>
            <a:pPr algn="l" rtl="0">
              <a:buNone/>
            </a:pPr>
            <a:r>
              <a:rPr lang="en-US" sz="2400" dirty="0"/>
              <a:t>One can say that:</a:t>
            </a:r>
          </a:p>
          <a:p>
            <a:pPr algn="l" rtl="0">
              <a:buNone/>
            </a:pPr>
            <a:r>
              <a:rPr lang="en-US" sz="2400" b="1" dirty="0">
                <a:solidFill>
                  <a:srgbClr val="0070C0"/>
                </a:solidFill>
              </a:rPr>
              <a:t>     </a:t>
            </a:r>
            <a:r>
              <a:rPr lang="en-US" sz="1800" b="1" dirty="0">
                <a:solidFill>
                  <a:srgbClr val="0070C0"/>
                </a:solidFill>
              </a:rPr>
              <a:t>“the output of the above network shows the similarity of each exogenous x to y” </a:t>
            </a:r>
          </a:p>
          <a:p>
            <a:pPr algn="l">
              <a:buNone/>
            </a:pPr>
            <a:endParaRPr lang="fa-IR" dirty="0"/>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2049"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564496" y="1647706"/>
            <a:ext cx="1538922" cy="466340"/>
          </a:xfrm>
          <a:prstGeom prst="rect">
            <a:avLst/>
          </a:prstGeom>
          <a:noFill/>
        </p:spPr>
      </p:pic>
      <p:sp>
        <p:nvSpPr>
          <p:cNvPr id="6" name="Oval 5"/>
          <p:cNvSpPr/>
          <p:nvPr/>
        </p:nvSpPr>
        <p:spPr>
          <a:xfrm>
            <a:off x="4214810" y="3500437"/>
            <a:ext cx="419572" cy="696407"/>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y</a:t>
            </a:r>
            <a:endParaRPr lang="fa-IR" dirty="0"/>
          </a:p>
        </p:txBody>
      </p:sp>
      <p:sp>
        <p:nvSpPr>
          <p:cNvPr id="7" name="Rectangle 6"/>
          <p:cNvSpPr/>
          <p:nvPr/>
        </p:nvSpPr>
        <p:spPr>
          <a:xfrm>
            <a:off x="2900135" y="3045281"/>
            <a:ext cx="419572" cy="278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x1</a:t>
            </a:r>
            <a:endParaRPr lang="fa-IR" sz="1400" dirty="0"/>
          </a:p>
        </p:txBody>
      </p:sp>
      <p:sp>
        <p:nvSpPr>
          <p:cNvPr id="10" name="Rectangle 9"/>
          <p:cNvSpPr/>
          <p:nvPr/>
        </p:nvSpPr>
        <p:spPr>
          <a:xfrm>
            <a:off x="3576891" y="4808059"/>
            <a:ext cx="167829" cy="2785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fa-IR" dirty="0"/>
              <a:t>1</a:t>
            </a:r>
          </a:p>
        </p:txBody>
      </p:sp>
      <p:cxnSp>
        <p:nvCxnSpPr>
          <p:cNvPr id="12" name="Curved Connector 11"/>
          <p:cNvCxnSpPr>
            <a:stCxn id="7" idx="3"/>
            <a:endCxn id="6" idx="1"/>
          </p:cNvCxnSpPr>
          <p:nvPr/>
        </p:nvCxnSpPr>
        <p:spPr>
          <a:xfrm>
            <a:off x="3319707" y="3184563"/>
            <a:ext cx="956548" cy="417860"/>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1"/>
          <p:cNvCxnSpPr>
            <a:stCxn id="34" idx="3"/>
            <a:endCxn id="6" idx="2"/>
          </p:cNvCxnSpPr>
          <p:nvPr/>
        </p:nvCxnSpPr>
        <p:spPr>
          <a:xfrm>
            <a:off x="3337817" y="3532775"/>
            <a:ext cx="876993" cy="315866"/>
          </a:xfrm>
          <a:prstGeom prst="curved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1"/>
          <p:cNvCxnSpPr>
            <a:stCxn id="36" idx="3"/>
            <a:endCxn id="6" idx="3"/>
          </p:cNvCxnSpPr>
          <p:nvPr/>
        </p:nvCxnSpPr>
        <p:spPr>
          <a:xfrm flipV="1">
            <a:off x="3337817" y="4094858"/>
            <a:ext cx="938438" cy="101986"/>
          </a:xfrm>
          <a:prstGeom prst="curvedConnector4">
            <a:avLst>
              <a:gd name="adj1" fmla="val 46726"/>
              <a:gd name="adj2" fmla="val -124148"/>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6" idx="4"/>
          </p:cNvCxnSpPr>
          <p:nvPr/>
        </p:nvCxnSpPr>
        <p:spPr>
          <a:xfrm flipV="1">
            <a:off x="3744720" y="4196844"/>
            <a:ext cx="679876" cy="7504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2285984" y="3500438"/>
            <a:ext cx="503486" cy="369332"/>
          </a:xfrm>
          <a:prstGeom prst="rect">
            <a:avLst/>
          </a:prstGeom>
          <a:noFill/>
        </p:spPr>
        <p:txBody>
          <a:bodyPr wrap="square" rtlCol="1">
            <a:spAutoFit/>
          </a:bodyPr>
          <a:lstStyle/>
          <a:p>
            <a:r>
              <a:rPr lang="en-US" dirty="0"/>
              <a:t>x</a:t>
            </a:r>
            <a:endParaRPr lang="fa-IR" dirty="0"/>
          </a:p>
        </p:txBody>
      </p:sp>
      <p:sp>
        <p:nvSpPr>
          <p:cNvPr id="24" name="TextBox 23"/>
          <p:cNvSpPr txBox="1"/>
          <p:nvPr/>
        </p:nvSpPr>
        <p:spPr>
          <a:xfrm>
            <a:off x="3643305" y="3059884"/>
            <a:ext cx="587400" cy="307777"/>
          </a:xfrm>
          <a:prstGeom prst="rect">
            <a:avLst/>
          </a:prstGeom>
          <a:noFill/>
        </p:spPr>
        <p:txBody>
          <a:bodyPr wrap="square" rtlCol="1">
            <a:spAutoFit/>
          </a:bodyPr>
          <a:lstStyle/>
          <a:p>
            <a:r>
              <a:rPr lang="en-US" sz="1400" b="1" dirty="0">
                <a:solidFill>
                  <a:srgbClr val="FF0000"/>
                </a:solidFill>
              </a:rPr>
              <a:t>w1</a:t>
            </a:r>
            <a:endParaRPr lang="fa-IR" sz="1400" b="1" dirty="0">
              <a:solidFill>
                <a:srgbClr val="FF0000"/>
              </a:solidFill>
            </a:endParaRPr>
          </a:p>
        </p:txBody>
      </p:sp>
      <p:sp>
        <p:nvSpPr>
          <p:cNvPr id="25" name="TextBox 24"/>
          <p:cNvSpPr txBox="1"/>
          <p:nvPr/>
        </p:nvSpPr>
        <p:spPr>
          <a:xfrm>
            <a:off x="3546238" y="4361902"/>
            <a:ext cx="503486" cy="369332"/>
          </a:xfrm>
          <a:prstGeom prst="rect">
            <a:avLst/>
          </a:prstGeom>
          <a:noFill/>
        </p:spPr>
        <p:txBody>
          <a:bodyPr wrap="square" rtlCol="1">
            <a:spAutoFit/>
          </a:bodyPr>
          <a:lstStyle/>
          <a:p>
            <a:r>
              <a:rPr lang="en-US" b="1" dirty="0">
                <a:solidFill>
                  <a:srgbClr val="7030A0"/>
                </a:solidFill>
              </a:rPr>
              <a:t>b</a:t>
            </a:r>
            <a:endParaRPr lang="fa-IR" b="1" dirty="0">
              <a:solidFill>
                <a:srgbClr val="7030A0"/>
              </a:solidFill>
            </a:endParaRPr>
          </a:p>
        </p:txBody>
      </p:sp>
      <p:sp>
        <p:nvSpPr>
          <p:cNvPr id="26" name="TextBox 25"/>
          <p:cNvSpPr txBox="1"/>
          <p:nvPr/>
        </p:nvSpPr>
        <p:spPr>
          <a:xfrm>
            <a:off x="4465690" y="3587011"/>
            <a:ext cx="503486" cy="369332"/>
          </a:xfrm>
          <a:prstGeom prst="rect">
            <a:avLst/>
          </a:prstGeom>
          <a:noFill/>
        </p:spPr>
        <p:txBody>
          <a:bodyPr wrap="square" rtlCol="1">
            <a:spAutoFit/>
          </a:bodyPr>
          <a:lstStyle/>
          <a:p>
            <a:r>
              <a:rPr lang="en-US" b="1" dirty="0">
                <a:solidFill>
                  <a:srgbClr val="00B050"/>
                </a:solidFill>
              </a:rPr>
              <a:t>a</a:t>
            </a:r>
            <a:endParaRPr lang="fa-IR" b="1" dirty="0">
              <a:solidFill>
                <a:srgbClr val="00B050"/>
              </a:solidFill>
            </a:endParaRPr>
          </a:p>
        </p:txBody>
      </p:sp>
      <p:sp>
        <p:nvSpPr>
          <p:cNvPr id="34" name="Rectangle 33"/>
          <p:cNvSpPr/>
          <p:nvPr/>
        </p:nvSpPr>
        <p:spPr>
          <a:xfrm>
            <a:off x="2918245" y="3393493"/>
            <a:ext cx="419572" cy="278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t>x2</a:t>
            </a:r>
            <a:endParaRPr lang="fa-IR" sz="1400" dirty="0"/>
          </a:p>
        </p:txBody>
      </p:sp>
      <p:sp>
        <p:nvSpPr>
          <p:cNvPr id="36" name="Rectangle 35"/>
          <p:cNvSpPr/>
          <p:nvPr/>
        </p:nvSpPr>
        <p:spPr>
          <a:xfrm>
            <a:off x="2918245" y="4057562"/>
            <a:ext cx="419572" cy="278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err="1"/>
              <a:t>xn</a:t>
            </a:r>
            <a:endParaRPr lang="fa-IR" sz="1600" dirty="0"/>
          </a:p>
        </p:txBody>
      </p:sp>
      <p:sp>
        <p:nvSpPr>
          <p:cNvPr id="40" name="TextBox 39"/>
          <p:cNvSpPr txBox="1"/>
          <p:nvPr/>
        </p:nvSpPr>
        <p:spPr>
          <a:xfrm>
            <a:off x="3428913" y="3385240"/>
            <a:ext cx="587400" cy="307777"/>
          </a:xfrm>
          <a:prstGeom prst="rect">
            <a:avLst/>
          </a:prstGeom>
          <a:noFill/>
        </p:spPr>
        <p:txBody>
          <a:bodyPr wrap="square" rtlCol="1">
            <a:spAutoFit/>
          </a:bodyPr>
          <a:lstStyle/>
          <a:p>
            <a:r>
              <a:rPr lang="en-US" sz="1400" b="1" dirty="0">
                <a:solidFill>
                  <a:srgbClr val="FF0000"/>
                </a:solidFill>
              </a:rPr>
              <a:t>w2</a:t>
            </a:r>
            <a:endParaRPr lang="fa-IR" sz="1400" b="1" dirty="0">
              <a:solidFill>
                <a:srgbClr val="FF0000"/>
              </a:solidFill>
            </a:endParaRPr>
          </a:p>
        </p:txBody>
      </p:sp>
      <p:sp>
        <p:nvSpPr>
          <p:cNvPr id="41" name="TextBox 40"/>
          <p:cNvSpPr txBox="1"/>
          <p:nvPr/>
        </p:nvSpPr>
        <p:spPr>
          <a:xfrm>
            <a:off x="3363451" y="3893694"/>
            <a:ext cx="587400" cy="307777"/>
          </a:xfrm>
          <a:prstGeom prst="rect">
            <a:avLst/>
          </a:prstGeom>
          <a:noFill/>
        </p:spPr>
        <p:txBody>
          <a:bodyPr wrap="square" rtlCol="1">
            <a:spAutoFit/>
          </a:bodyPr>
          <a:lstStyle/>
          <a:p>
            <a:r>
              <a:rPr lang="en-US" sz="1400" b="1" dirty="0" err="1">
                <a:solidFill>
                  <a:srgbClr val="FF0000"/>
                </a:solidFill>
              </a:rPr>
              <a:t>wn</a:t>
            </a:r>
            <a:endParaRPr lang="fa-IR" sz="1400" b="1" dirty="0">
              <a:solidFill>
                <a:srgbClr val="FF0000"/>
              </a:solidFill>
            </a:endParaRPr>
          </a:p>
        </p:txBody>
      </p:sp>
      <p:cxnSp>
        <p:nvCxnSpPr>
          <p:cNvPr id="43" name="Straight Connector 42"/>
          <p:cNvCxnSpPr>
            <a:cxnSpLocks/>
          </p:cNvCxnSpPr>
          <p:nvPr/>
        </p:nvCxnSpPr>
        <p:spPr>
          <a:xfrm>
            <a:off x="3429786" y="3572670"/>
            <a:ext cx="277" cy="557126"/>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7" name="Slide Number Placeholder 4">
            <a:extLst>
              <a:ext uri="{FF2B5EF4-FFF2-40B4-BE49-F238E27FC236}">
                <a16:creationId xmlns:a16="http://schemas.microsoft.com/office/drawing/2014/main" id="{C21FA6AC-F915-4461-A579-BC84F54BB671}"/>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557" y="621053"/>
            <a:ext cx="8229600" cy="1143000"/>
          </a:xfrm>
        </p:spPr>
        <p:txBody>
          <a:bodyPr>
            <a:normAutofit/>
          </a:bodyPr>
          <a:lstStyle/>
          <a:p>
            <a:r>
              <a:rPr lang="en-US" sz="2000" dirty="0"/>
              <a:t>Assuming there are two n-dimensional references vectors y1 and y2</a:t>
            </a:r>
            <a:endParaRPr lang="fa-IR" sz="2000" dirty="0"/>
          </a:p>
        </p:txBody>
      </p:sp>
      <p:pic>
        <p:nvPicPr>
          <p:cNvPr id="29698" name="Picture 2"/>
          <p:cNvPicPr>
            <a:picLocks noChangeAspect="1" noChangeArrowheads="1"/>
          </p:cNvPicPr>
          <p:nvPr/>
        </p:nvPicPr>
        <p:blipFill>
          <a:blip r:embed="rId2"/>
          <a:srcRect/>
          <a:stretch>
            <a:fillRect/>
          </a:stretch>
        </p:blipFill>
        <p:spPr bwMode="auto">
          <a:xfrm>
            <a:off x="2339752" y="3212976"/>
            <a:ext cx="5220192" cy="3238650"/>
          </a:xfrm>
          <a:prstGeom prst="rect">
            <a:avLst/>
          </a:prstGeom>
          <a:noFill/>
          <a:ln w="9525">
            <a:noFill/>
            <a:miter lim="800000"/>
            <a:headEnd/>
            <a:tailEnd/>
          </a:ln>
          <a:effectLst/>
        </p:spPr>
      </p:pic>
      <p:sp>
        <p:nvSpPr>
          <p:cNvPr id="7" name="Rectangle 6"/>
          <p:cNvSpPr/>
          <p:nvPr/>
        </p:nvSpPr>
        <p:spPr>
          <a:xfrm>
            <a:off x="780843" y="1594914"/>
            <a:ext cx="7500990"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l" rtl="0"/>
            <a:r>
              <a:rPr lang="en-US" b="1" dirty="0"/>
              <a:t>In Following network :</a:t>
            </a:r>
          </a:p>
          <a:p>
            <a:pPr algn="l" rtl="0"/>
            <a:r>
              <a:rPr lang="en-US" dirty="0">
                <a:solidFill>
                  <a:srgbClr val="FF0000"/>
                </a:solidFill>
              </a:rPr>
              <a:t>In the first layer, the similarity of x to references vectors: y</a:t>
            </a:r>
            <a:r>
              <a:rPr lang="en-US" baseline="-25000" dirty="0">
                <a:solidFill>
                  <a:srgbClr val="FF0000"/>
                </a:solidFill>
              </a:rPr>
              <a:t>1</a:t>
            </a:r>
            <a:r>
              <a:rPr lang="en-US" dirty="0">
                <a:solidFill>
                  <a:srgbClr val="FF0000"/>
                </a:solidFill>
              </a:rPr>
              <a:t>=e(1) and y</a:t>
            </a:r>
            <a:r>
              <a:rPr lang="en-US" baseline="-25000" dirty="0">
                <a:solidFill>
                  <a:srgbClr val="FF0000"/>
                </a:solidFill>
              </a:rPr>
              <a:t>2</a:t>
            </a:r>
            <a:r>
              <a:rPr lang="en-US" dirty="0">
                <a:solidFill>
                  <a:srgbClr val="FF0000"/>
                </a:solidFill>
              </a:rPr>
              <a:t>=e(2),  is computed. </a:t>
            </a:r>
          </a:p>
          <a:p>
            <a:pPr algn="l" rtl="0"/>
            <a:r>
              <a:rPr lang="en-US" dirty="0">
                <a:solidFill>
                  <a:srgbClr val="0070C0"/>
                </a:solidFill>
              </a:rPr>
              <a:t>In the second layer, a MAXNET determines that which of two nodes has maximum value or which reference vectors (e(1) or e(2)) is more similar to x.</a:t>
            </a:r>
            <a:endParaRPr lang="fa-IR" dirty="0">
              <a:solidFill>
                <a:srgbClr val="0070C0"/>
              </a:solidFill>
            </a:endParaRPr>
          </a:p>
        </p:txBody>
      </p:sp>
      <p:sp>
        <p:nvSpPr>
          <p:cNvPr id="2970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9704" name="Rectangle 8"/>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9705" name="Rectangle 9"/>
          <p:cNvSpPr>
            <a:spLocks noChangeArrowheads="1"/>
          </p:cNvSpPr>
          <p:nvPr/>
        </p:nvSpPr>
        <p:spPr bwMode="auto">
          <a:xfrm>
            <a:off x="0" y="781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9706" name="Rectangle 10"/>
          <p:cNvSpPr>
            <a:spLocks noChangeArrowheads="1"/>
          </p:cNvSpPr>
          <p:nvPr/>
        </p:nvSpPr>
        <p:spPr bwMode="auto">
          <a:xfrm>
            <a:off x="0" y="942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9708"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9709" name="Rectangle 13"/>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9712"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9713" name="Rectangle 17"/>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9714" name="Rectangle 18"/>
          <p:cNvSpPr>
            <a:spLocks noChangeArrowheads="1"/>
          </p:cNvSpPr>
          <p:nvPr/>
        </p:nvSpPr>
        <p:spPr bwMode="auto">
          <a:xfrm>
            <a:off x="0" y="781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cxnSp>
        <p:nvCxnSpPr>
          <p:cNvPr id="24" name="Curved Connector 23"/>
          <p:cNvCxnSpPr>
            <a:cxnSpLocks/>
          </p:cNvCxnSpPr>
          <p:nvPr/>
        </p:nvCxnSpPr>
        <p:spPr>
          <a:xfrm flipV="1">
            <a:off x="2387491" y="3779189"/>
            <a:ext cx="919120" cy="405377"/>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5" name="Curved Connector 24"/>
          <p:cNvCxnSpPr>
            <a:cxnSpLocks/>
          </p:cNvCxnSpPr>
          <p:nvPr/>
        </p:nvCxnSpPr>
        <p:spPr>
          <a:xfrm rot="10800000">
            <a:off x="4932041" y="3779189"/>
            <a:ext cx="961051" cy="291044"/>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9716" name="Picture 20"/>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22519" y="3855918"/>
            <a:ext cx="669494" cy="478209"/>
          </a:xfrm>
          <a:prstGeom prst="rect">
            <a:avLst/>
          </a:prstGeom>
          <a:noFill/>
        </p:spPr>
      </p:pic>
      <p:pic>
        <p:nvPicPr>
          <p:cNvPr id="29715" name="Picture 19"/>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988570" y="3855918"/>
            <a:ext cx="669493" cy="478209"/>
          </a:xfrm>
          <a:prstGeom prst="rect">
            <a:avLst/>
          </a:prstGeom>
          <a:noFill/>
        </p:spPr>
      </p:pic>
      <p:sp>
        <p:nvSpPr>
          <p:cNvPr id="29717" name="Rectangle 2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9718" name="Rectangle 22"/>
          <p:cNvSpPr>
            <a:spLocks noChangeArrowheads="1"/>
          </p:cNvSpPr>
          <p:nvPr/>
        </p:nvSpPr>
        <p:spPr bwMode="auto">
          <a:xfrm>
            <a:off x="0" y="7429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9719" name="Rectangle 23"/>
          <p:cNvSpPr>
            <a:spLocks noChangeArrowheads="1"/>
          </p:cNvSpPr>
          <p:nvPr/>
        </p:nvSpPr>
        <p:spPr bwMode="auto">
          <a:xfrm>
            <a:off x="0" y="1028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9721"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9722" name="Rectangle 26"/>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pic>
        <p:nvPicPr>
          <p:cNvPr id="29724" name="Picture 28"/>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249288" y="4659228"/>
            <a:ext cx="1291166" cy="270986"/>
          </a:xfrm>
          <a:prstGeom prst="rect">
            <a:avLst/>
          </a:prstGeom>
          <a:noFill/>
        </p:spPr>
      </p:pic>
      <p:pic>
        <p:nvPicPr>
          <p:cNvPr id="29723" name="Picture 27"/>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5873123" y="4641737"/>
            <a:ext cx="1291166" cy="270986"/>
          </a:xfrm>
          <a:prstGeom prst="rect">
            <a:avLst/>
          </a:prstGeom>
          <a:noFill/>
        </p:spPr>
      </p:pic>
      <p:sp>
        <p:nvSpPr>
          <p:cNvPr id="29725" name="Rectangle 2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9726" name="Rectangle 30"/>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9727" name="Rectangle 31"/>
          <p:cNvSpPr>
            <a:spLocks noChangeArrowheads="1"/>
          </p:cNvSpPr>
          <p:nvPr/>
        </p:nvSpPr>
        <p:spPr bwMode="auto">
          <a:xfrm>
            <a:off x="0" y="781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8" name="Slide Number Placeholder 4">
            <a:extLst>
              <a:ext uri="{FF2B5EF4-FFF2-40B4-BE49-F238E27FC236}">
                <a16:creationId xmlns:a16="http://schemas.microsoft.com/office/drawing/2014/main" id="{74B3EC4A-5D43-4103-87DF-35E815452972}"/>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97" y="289578"/>
            <a:ext cx="4114800" cy="511156"/>
          </a:xfrm>
        </p:spPr>
        <p:style>
          <a:lnRef idx="2">
            <a:schemeClr val="accent3"/>
          </a:lnRef>
          <a:fillRef idx="1">
            <a:schemeClr val="lt1"/>
          </a:fillRef>
          <a:effectRef idx="0">
            <a:schemeClr val="accent3"/>
          </a:effectRef>
          <a:fontRef idx="minor">
            <a:schemeClr val="dk1"/>
          </a:fontRef>
        </p:style>
        <p:txBody>
          <a:bodyPr>
            <a:normAutofit/>
          </a:bodyPr>
          <a:lstStyle/>
          <a:p>
            <a:pPr rtl="0"/>
            <a:r>
              <a:rPr lang="en-US" sz="2000" dirty="0"/>
              <a:t> Hamming Net For </a:t>
            </a:r>
            <a:r>
              <a:rPr lang="en-US" sz="2000" i="1" dirty="0"/>
              <a:t>m</a:t>
            </a:r>
            <a:r>
              <a:rPr lang="en-US" sz="2000" dirty="0"/>
              <a:t> reference vector</a:t>
            </a:r>
            <a:endParaRPr lang="fa-IR" sz="2000" dirty="0"/>
          </a:p>
        </p:txBody>
      </p:sp>
      <p:pic>
        <p:nvPicPr>
          <p:cNvPr id="30722" name="Picture 2"/>
          <p:cNvPicPr>
            <a:picLocks noChangeAspect="1" noChangeArrowheads="1"/>
          </p:cNvPicPr>
          <p:nvPr/>
        </p:nvPicPr>
        <p:blipFill>
          <a:blip r:embed="rId2"/>
          <a:srcRect/>
          <a:stretch>
            <a:fillRect/>
          </a:stretch>
        </p:blipFill>
        <p:spPr bwMode="auto">
          <a:xfrm>
            <a:off x="48866" y="1747877"/>
            <a:ext cx="5773603" cy="4357624"/>
          </a:xfrm>
          <a:prstGeom prst="rect">
            <a:avLst/>
          </a:prstGeom>
          <a:noFill/>
          <a:ln w="9525">
            <a:noFill/>
            <a:miter lim="800000"/>
            <a:headEnd/>
            <a:tailEnd/>
          </a:ln>
          <a:effectLst/>
        </p:spPr>
      </p:pic>
      <p:grpSp>
        <p:nvGrpSpPr>
          <p:cNvPr id="8" name="Group 7"/>
          <p:cNvGrpSpPr/>
          <p:nvPr/>
        </p:nvGrpSpPr>
        <p:grpSpPr>
          <a:xfrm>
            <a:off x="4714875" y="3786190"/>
            <a:ext cx="4402875" cy="2856829"/>
            <a:chOff x="4929190" y="3786190"/>
            <a:chExt cx="4214810" cy="2614621"/>
          </a:xfrm>
        </p:grpSpPr>
        <p:pic>
          <p:nvPicPr>
            <p:cNvPr id="30723" name="Picture 3"/>
            <p:cNvPicPr>
              <a:picLocks noChangeAspect="1" noChangeArrowheads="1"/>
            </p:cNvPicPr>
            <p:nvPr/>
          </p:nvPicPr>
          <p:blipFill>
            <a:blip r:embed="rId3"/>
            <a:srcRect/>
            <a:stretch>
              <a:fillRect/>
            </a:stretch>
          </p:blipFill>
          <p:spPr bwMode="auto">
            <a:xfrm>
              <a:off x="5214942" y="4357694"/>
              <a:ext cx="2895600" cy="238125"/>
            </a:xfrm>
            <a:prstGeom prst="rect">
              <a:avLst/>
            </a:prstGeom>
            <a:noFill/>
            <a:ln w="9525">
              <a:noFill/>
              <a:miter lim="800000"/>
              <a:headEnd/>
              <a:tailEnd/>
            </a:ln>
            <a:effectLst/>
          </p:spPr>
        </p:pic>
        <p:pic>
          <p:nvPicPr>
            <p:cNvPr id="30724" name="Picture 4"/>
            <p:cNvPicPr>
              <a:picLocks noChangeAspect="1" noChangeArrowheads="1"/>
            </p:cNvPicPr>
            <p:nvPr/>
          </p:nvPicPr>
          <p:blipFill>
            <a:blip r:embed="rId4"/>
            <a:srcRect/>
            <a:stretch>
              <a:fillRect/>
            </a:stretch>
          </p:blipFill>
          <p:spPr bwMode="auto">
            <a:xfrm>
              <a:off x="5181600" y="5000636"/>
              <a:ext cx="3962400" cy="1400175"/>
            </a:xfrm>
            <a:prstGeom prst="rect">
              <a:avLst/>
            </a:prstGeom>
            <a:noFill/>
            <a:ln w="9525">
              <a:noFill/>
              <a:miter lim="800000"/>
              <a:headEnd/>
              <a:tailEnd/>
            </a:ln>
            <a:effectLst/>
          </p:spPr>
        </p:pic>
        <p:pic>
          <p:nvPicPr>
            <p:cNvPr id="30725" name="Picture 5"/>
            <p:cNvPicPr>
              <a:picLocks noChangeAspect="1" noChangeArrowheads="1"/>
            </p:cNvPicPr>
            <p:nvPr/>
          </p:nvPicPr>
          <p:blipFill>
            <a:blip r:embed="rId5"/>
            <a:srcRect/>
            <a:stretch>
              <a:fillRect/>
            </a:stretch>
          </p:blipFill>
          <p:spPr bwMode="auto">
            <a:xfrm>
              <a:off x="4929190" y="3786190"/>
              <a:ext cx="3638550" cy="257175"/>
            </a:xfrm>
            <a:prstGeom prst="rect">
              <a:avLst/>
            </a:prstGeom>
            <a:noFill/>
            <a:ln w="9525">
              <a:noFill/>
              <a:miter lim="800000"/>
              <a:headEnd/>
              <a:tailEnd/>
            </a:ln>
            <a:effectLst/>
          </p:spPr>
        </p:pic>
      </p:grpSp>
      <p:sp>
        <p:nvSpPr>
          <p:cNvPr id="9" name="Rectangle 8"/>
          <p:cNvSpPr/>
          <p:nvPr/>
        </p:nvSpPr>
        <p:spPr>
          <a:xfrm>
            <a:off x="4929190" y="3786189"/>
            <a:ext cx="4139202" cy="2894275"/>
          </a:xfrm>
          <a:prstGeom prst="rect">
            <a:avLst/>
          </a:prstGeom>
          <a:noFill/>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grpSp>
        <p:nvGrpSpPr>
          <p:cNvPr id="68" name="Group 67"/>
          <p:cNvGrpSpPr/>
          <p:nvPr/>
        </p:nvGrpSpPr>
        <p:grpSpPr>
          <a:xfrm>
            <a:off x="5514976" y="548680"/>
            <a:ext cx="2734930" cy="2880320"/>
            <a:chOff x="5966193" y="571480"/>
            <a:chExt cx="2320583" cy="2357454"/>
          </a:xfrm>
        </p:grpSpPr>
        <p:sp>
          <p:nvSpPr>
            <p:cNvPr id="10" name="Oval 9"/>
            <p:cNvSpPr/>
            <p:nvPr/>
          </p:nvSpPr>
          <p:spPr>
            <a:xfrm>
              <a:off x="6000760" y="1357298"/>
              <a:ext cx="285752" cy="285752"/>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11" name="Oval 10"/>
            <p:cNvSpPr/>
            <p:nvPr/>
          </p:nvSpPr>
          <p:spPr>
            <a:xfrm>
              <a:off x="6572264" y="1357298"/>
              <a:ext cx="285752" cy="285752"/>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12" name="Oval 11"/>
            <p:cNvSpPr/>
            <p:nvPr/>
          </p:nvSpPr>
          <p:spPr>
            <a:xfrm>
              <a:off x="8001024" y="1357298"/>
              <a:ext cx="285752" cy="285752"/>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13" name="Oval 12"/>
            <p:cNvSpPr/>
            <p:nvPr/>
          </p:nvSpPr>
          <p:spPr>
            <a:xfrm>
              <a:off x="6429388" y="2643182"/>
              <a:ext cx="285752" cy="285752"/>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dirty="0"/>
            </a:p>
          </p:txBody>
        </p:sp>
        <p:sp>
          <p:nvSpPr>
            <p:cNvPr id="14" name="Oval 13"/>
            <p:cNvSpPr/>
            <p:nvPr/>
          </p:nvSpPr>
          <p:spPr>
            <a:xfrm>
              <a:off x="7000892" y="2643182"/>
              <a:ext cx="285752" cy="285752"/>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15" name="Oval 14"/>
            <p:cNvSpPr/>
            <p:nvPr/>
          </p:nvSpPr>
          <p:spPr>
            <a:xfrm>
              <a:off x="7643834" y="2643182"/>
              <a:ext cx="285752" cy="285752"/>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17" name="Rectangle 16"/>
            <p:cNvSpPr/>
            <p:nvPr/>
          </p:nvSpPr>
          <p:spPr>
            <a:xfrm>
              <a:off x="6643702" y="571480"/>
              <a:ext cx="928694" cy="214314"/>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sz="1600" dirty="0"/>
                <a:t>MAXNET</a:t>
              </a:r>
              <a:endParaRPr lang="fa-IR" sz="1600" dirty="0"/>
            </a:p>
          </p:txBody>
        </p:sp>
        <p:sp>
          <p:nvSpPr>
            <p:cNvPr id="19" name="TextBox 18"/>
            <p:cNvSpPr txBox="1"/>
            <p:nvPr/>
          </p:nvSpPr>
          <p:spPr>
            <a:xfrm>
              <a:off x="6411852" y="2643182"/>
              <a:ext cx="306495" cy="276999"/>
            </a:xfrm>
            <a:prstGeom prst="rect">
              <a:avLst/>
            </a:prstGeom>
            <a:noFill/>
          </p:spPr>
          <p:txBody>
            <a:bodyPr wrap="none" rtlCol="1">
              <a:spAutoFit/>
            </a:bodyPr>
            <a:lstStyle/>
            <a:p>
              <a:pPr algn="ctr"/>
              <a:r>
                <a:rPr lang="en-US" sz="1200" dirty="0"/>
                <a:t>x</a:t>
              </a:r>
              <a:r>
                <a:rPr lang="en-US" sz="1200" b="1" baseline="-25000" dirty="0"/>
                <a:t>1</a:t>
              </a:r>
              <a:endParaRPr lang="fa-IR" sz="1200" b="1" baseline="-25000" dirty="0"/>
            </a:p>
          </p:txBody>
        </p:sp>
        <p:sp>
          <p:nvSpPr>
            <p:cNvPr id="21" name="TextBox 20"/>
            <p:cNvSpPr txBox="1"/>
            <p:nvPr/>
          </p:nvSpPr>
          <p:spPr>
            <a:xfrm>
              <a:off x="6985559" y="2651935"/>
              <a:ext cx="306495" cy="276999"/>
            </a:xfrm>
            <a:prstGeom prst="rect">
              <a:avLst/>
            </a:prstGeom>
            <a:noFill/>
          </p:spPr>
          <p:txBody>
            <a:bodyPr wrap="none" rtlCol="1">
              <a:spAutoFit/>
            </a:bodyPr>
            <a:lstStyle/>
            <a:p>
              <a:r>
                <a:rPr lang="en-US" sz="1200" dirty="0"/>
                <a:t>x</a:t>
              </a:r>
              <a:r>
                <a:rPr lang="en-US" sz="1200" b="1" baseline="-25000" dirty="0"/>
                <a:t>2</a:t>
              </a:r>
              <a:endParaRPr lang="fa-IR" sz="1200" b="1" baseline="-25000" dirty="0"/>
            </a:p>
          </p:txBody>
        </p:sp>
        <p:sp>
          <p:nvSpPr>
            <p:cNvPr id="22" name="TextBox 21"/>
            <p:cNvSpPr txBox="1"/>
            <p:nvPr/>
          </p:nvSpPr>
          <p:spPr>
            <a:xfrm>
              <a:off x="7625295" y="2651935"/>
              <a:ext cx="309701" cy="276999"/>
            </a:xfrm>
            <a:prstGeom prst="rect">
              <a:avLst/>
            </a:prstGeom>
            <a:noFill/>
          </p:spPr>
          <p:txBody>
            <a:bodyPr wrap="none" rtlCol="1">
              <a:spAutoFit/>
            </a:bodyPr>
            <a:lstStyle/>
            <a:p>
              <a:r>
                <a:rPr lang="en-US" sz="1200" dirty="0" err="1"/>
                <a:t>x</a:t>
              </a:r>
              <a:r>
                <a:rPr lang="en-US" sz="1200" b="1" baseline="-25000" dirty="0" err="1"/>
                <a:t>n</a:t>
              </a:r>
              <a:endParaRPr lang="fa-IR" sz="1200" b="1" baseline="-25000" dirty="0"/>
            </a:p>
          </p:txBody>
        </p:sp>
        <p:sp>
          <p:nvSpPr>
            <p:cNvPr id="23" name="TextBox 22"/>
            <p:cNvSpPr txBox="1"/>
            <p:nvPr/>
          </p:nvSpPr>
          <p:spPr>
            <a:xfrm>
              <a:off x="5966193" y="1357298"/>
              <a:ext cx="316112" cy="276999"/>
            </a:xfrm>
            <a:prstGeom prst="rect">
              <a:avLst/>
            </a:prstGeom>
            <a:noFill/>
          </p:spPr>
          <p:txBody>
            <a:bodyPr wrap="none" rtlCol="1">
              <a:spAutoFit/>
            </a:bodyPr>
            <a:lstStyle/>
            <a:p>
              <a:r>
                <a:rPr lang="en-US" sz="1200" b="1" dirty="0"/>
                <a:t>Y</a:t>
              </a:r>
              <a:r>
                <a:rPr lang="en-US" sz="1200" baseline="-25000" dirty="0"/>
                <a:t>1</a:t>
              </a:r>
              <a:endParaRPr lang="fa-IR" sz="1200" baseline="-25000" dirty="0"/>
            </a:p>
          </p:txBody>
        </p:sp>
        <p:sp>
          <p:nvSpPr>
            <p:cNvPr id="26" name="TextBox 25"/>
            <p:cNvSpPr txBox="1"/>
            <p:nvPr/>
          </p:nvSpPr>
          <p:spPr>
            <a:xfrm>
              <a:off x="6537698" y="1357298"/>
              <a:ext cx="316112" cy="276999"/>
            </a:xfrm>
            <a:prstGeom prst="rect">
              <a:avLst/>
            </a:prstGeom>
            <a:noFill/>
          </p:spPr>
          <p:txBody>
            <a:bodyPr wrap="none" rtlCol="1">
              <a:spAutoFit/>
            </a:bodyPr>
            <a:lstStyle/>
            <a:p>
              <a:r>
                <a:rPr lang="en-US" sz="1200" b="1" dirty="0"/>
                <a:t>Y</a:t>
              </a:r>
              <a:r>
                <a:rPr lang="en-US" sz="1200" baseline="-25000" dirty="0"/>
                <a:t>2</a:t>
              </a:r>
              <a:endParaRPr lang="fa-IR" sz="1200" baseline="-25000" dirty="0"/>
            </a:p>
          </p:txBody>
        </p:sp>
        <p:sp>
          <p:nvSpPr>
            <p:cNvPr id="27" name="TextBox 26"/>
            <p:cNvSpPr txBox="1"/>
            <p:nvPr/>
          </p:nvSpPr>
          <p:spPr>
            <a:xfrm>
              <a:off x="7941900" y="1366051"/>
              <a:ext cx="340671" cy="276999"/>
            </a:xfrm>
            <a:prstGeom prst="rect">
              <a:avLst/>
            </a:prstGeom>
            <a:noFill/>
          </p:spPr>
          <p:txBody>
            <a:bodyPr wrap="none" rtlCol="1">
              <a:spAutoFit/>
            </a:bodyPr>
            <a:lstStyle/>
            <a:p>
              <a:r>
                <a:rPr lang="en-US" sz="1200" b="1" dirty="0" err="1"/>
                <a:t>Y</a:t>
              </a:r>
              <a:r>
                <a:rPr lang="en-US" sz="1200" b="1" baseline="-25000" dirty="0" err="1"/>
                <a:t>m</a:t>
              </a:r>
              <a:endParaRPr lang="fa-IR" sz="1200" baseline="-25000" dirty="0"/>
            </a:p>
          </p:txBody>
        </p:sp>
        <p:cxnSp>
          <p:nvCxnSpPr>
            <p:cNvPr id="29" name="Curved Connector 28"/>
            <p:cNvCxnSpPr>
              <a:stCxn id="19" idx="0"/>
              <a:endCxn id="23" idx="2"/>
            </p:cNvCxnSpPr>
            <p:nvPr/>
          </p:nvCxnSpPr>
          <p:spPr>
            <a:xfrm rot="16200000" flipV="1">
              <a:off x="5840233" y="1918314"/>
              <a:ext cx="1008885" cy="44085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21" idx="0"/>
              <a:endCxn id="23" idx="2"/>
            </p:cNvCxnSpPr>
            <p:nvPr/>
          </p:nvCxnSpPr>
          <p:spPr>
            <a:xfrm rot="16200000" flipV="1">
              <a:off x="6122709" y="1635837"/>
              <a:ext cx="1017638" cy="101455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22" idx="0"/>
              <a:endCxn id="23" idx="2"/>
            </p:cNvCxnSpPr>
            <p:nvPr/>
          </p:nvCxnSpPr>
          <p:spPr>
            <a:xfrm rot="16200000" flipV="1">
              <a:off x="6443379" y="1315167"/>
              <a:ext cx="1017638" cy="165589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19" idx="0"/>
              <a:endCxn id="26" idx="2"/>
            </p:cNvCxnSpPr>
            <p:nvPr/>
          </p:nvCxnSpPr>
          <p:spPr>
            <a:xfrm rot="5400000" flipH="1" flipV="1">
              <a:off x="6125985" y="2073413"/>
              <a:ext cx="1008885" cy="130654"/>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42" name="Curved Connector 41"/>
            <p:cNvCxnSpPr>
              <a:stCxn id="21" idx="0"/>
              <a:endCxn id="26" idx="2"/>
            </p:cNvCxnSpPr>
            <p:nvPr/>
          </p:nvCxnSpPr>
          <p:spPr>
            <a:xfrm rot="16200000" flipV="1">
              <a:off x="6408462" y="1921589"/>
              <a:ext cx="1017638" cy="443053"/>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45" name="Curved Connector 44"/>
            <p:cNvCxnSpPr>
              <a:stCxn id="22" idx="0"/>
              <a:endCxn id="26" idx="2"/>
            </p:cNvCxnSpPr>
            <p:nvPr/>
          </p:nvCxnSpPr>
          <p:spPr>
            <a:xfrm rot="16200000" flipV="1">
              <a:off x="6729131" y="1600920"/>
              <a:ext cx="1017638" cy="1084392"/>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48" name="Curved Connector 47"/>
            <p:cNvCxnSpPr>
              <a:stCxn id="19" idx="0"/>
              <a:endCxn id="27" idx="2"/>
            </p:cNvCxnSpPr>
            <p:nvPr/>
          </p:nvCxnSpPr>
          <p:spPr>
            <a:xfrm rot="5400000" flipH="1" flipV="1">
              <a:off x="6838602" y="1369548"/>
              <a:ext cx="1000132" cy="1547136"/>
            </a:xfrm>
            <a:prstGeom prst="curved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cxnSp>
          <p:nvCxnSpPr>
            <p:cNvPr id="52" name="Curved Connector 51"/>
            <p:cNvCxnSpPr>
              <a:stCxn id="21" idx="0"/>
              <a:endCxn id="27" idx="2"/>
            </p:cNvCxnSpPr>
            <p:nvPr/>
          </p:nvCxnSpPr>
          <p:spPr>
            <a:xfrm rot="5400000" flipH="1" flipV="1">
              <a:off x="7121079" y="1660779"/>
              <a:ext cx="1008885" cy="973429"/>
            </a:xfrm>
            <a:prstGeom prst="curved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cxnSp>
          <p:nvCxnSpPr>
            <p:cNvPr id="55" name="Curved Connector 54"/>
            <p:cNvCxnSpPr>
              <a:stCxn id="15" idx="0"/>
              <a:endCxn id="27" idx="2"/>
            </p:cNvCxnSpPr>
            <p:nvPr/>
          </p:nvCxnSpPr>
          <p:spPr>
            <a:xfrm rot="5400000" flipH="1" flipV="1">
              <a:off x="7449407" y="1980353"/>
              <a:ext cx="1000132" cy="325526"/>
            </a:xfrm>
            <a:prstGeom prst="curved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0" name="Straight Connector 59"/>
            <p:cNvCxnSpPr/>
            <p:nvPr/>
          </p:nvCxnSpPr>
          <p:spPr>
            <a:xfrm>
              <a:off x="7072330" y="1500174"/>
              <a:ext cx="785818" cy="15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2" name="Shape 61"/>
            <p:cNvCxnSpPr>
              <a:stCxn id="23" idx="0"/>
              <a:endCxn id="17" idx="1"/>
            </p:cNvCxnSpPr>
            <p:nvPr/>
          </p:nvCxnSpPr>
          <p:spPr>
            <a:xfrm rot="5400000" flipH="1" flipV="1">
              <a:off x="6044645" y="758242"/>
              <a:ext cx="678661" cy="519453"/>
            </a:xfrm>
            <a:prstGeom prst="curvedConnector2">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26" idx="0"/>
              <a:endCxn id="17" idx="2"/>
            </p:cNvCxnSpPr>
            <p:nvPr/>
          </p:nvCxnSpPr>
          <p:spPr>
            <a:xfrm rot="5400000" flipH="1" flipV="1">
              <a:off x="6616149" y="865399"/>
              <a:ext cx="571504" cy="412295"/>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6" name="Shape 65"/>
            <p:cNvCxnSpPr>
              <a:stCxn id="27" idx="0"/>
              <a:endCxn id="17" idx="3"/>
            </p:cNvCxnSpPr>
            <p:nvPr/>
          </p:nvCxnSpPr>
          <p:spPr>
            <a:xfrm rot="16200000" flipV="1">
              <a:off x="7498609" y="752424"/>
              <a:ext cx="687414" cy="539840"/>
            </a:xfrm>
            <a:prstGeom prst="curvedConnector2">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072330" y="1214422"/>
              <a:ext cx="785818" cy="1588"/>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7026764" y="3367564"/>
            <a:ext cx="300764" cy="276999"/>
          </a:xfrm>
          <a:prstGeom prst="rect">
            <a:avLst/>
          </a:prstGeom>
          <a:noFill/>
        </p:spPr>
        <p:txBody>
          <a:bodyPr wrap="square" rtlCol="1">
            <a:spAutoFit/>
          </a:bodyPr>
          <a:lstStyle/>
          <a:p>
            <a:pPr algn="ctr"/>
            <a:r>
              <a:rPr lang="en-US" sz="1200" b="1" dirty="0">
                <a:solidFill>
                  <a:srgbClr val="FF0000"/>
                </a:solidFill>
              </a:rPr>
              <a:t>x</a:t>
            </a:r>
            <a:endParaRPr lang="fa-IR" sz="1200" b="1" baseline="-25000" dirty="0">
              <a:solidFill>
                <a:srgbClr val="FF0000"/>
              </a:solidFill>
            </a:endParaRPr>
          </a:p>
        </p:txBody>
      </p:sp>
      <p:cxnSp>
        <p:nvCxnSpPr>
          <p:cNvPr id="70" name="Straight Connector 69"/>
          <p:cNvCxnSpPr>
            <a:cxnSpLocks/>
            <a:stCxn id="21" idx="3"/>
            <a:endCxn id="22" idx="1"/>
          </p:cNvCxnSpPr>
          <p:nvPr/>
        </p:nvCxnSpPr>
        <p:spPr>
          <a:xfrm>
            <a:off x="7077574" y="3259783"/>
            <a:ext cx="39274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5" name="Rounded Rectangle 74"/>
          <p:cNvSpPr/>
          <p:nvPr/>
        </p:nvSpPr>
        <p:spPr>
          <a:xfrm>
            <a:off x="8067329" y="3119214"/>
            <a:ext cx="461562" cy="259745"/>
          </a:xfrm>
          <a:prstGeom prst="round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1</a:t>
            </a:r>
            <a:endParaRPr lang="fa-IR" dirty="0"/>
          </a:p>
        </p:txBody>
      </p:sp>
      <p:cxnSp>
        <p:nvCxnSpPr>
          <p:cNvPr id="77" name="Curved Connector 76"/>
          <p:cNvCxnSpPr>
            <a:cxnSpLocks/>
            <a:stCxn id="75" idx="0"/>
            <a:endCxn id="23" idx="2"/>
          </p:cNvCxnSpPr>
          <p:nvPr/>
        </p:nvCxnSpPr>
        <p:spPr>
          <a:xfrm rot="16200000" flipV="1">
            <a:off x="6363686" y="1184790"/>
            <a:ext cx="1271992" cy="2596856"/>
          </a:xfrm>
          <a:prstGeom prst="curved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8" name="Curved Connector 77"/>
          <p:cNvCxnSpPr>
            <a:cxnSpLocks/>
            <a:stCxn id="75" idx="0"/>
            <a:endCxn id="26" idx="2"/>
          </p:cNvCxnSpPr>
          <p:nvPr/>
        </p:nvCxnSpPr>
        <p:spPr>
          <a:xfrm rot="16200000" flipV="1">
            <a:off x="6700461" y="1521564"/>
            <a:ext cx="1271992" cy="1923307"/>
          </a:xfrm>
          <a:prstGeom prst="curved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cxnSp>
        <p:nvCxnSpPr>
          <p:cNvPr id="81" name="Curved Connector 80"/>
          <p:cNvCxnSpPr>
            <a:cxnSpLocks/>
            <a:stCxn id="75" idx="0"/>
            <a:endCxn id="27" idx="2"/>
          </p:cNvCxnSpPr>
          <p:nvPr/>
        </p:nvCxnSpPr>
        <p:spPr>
          <a:xfrm rot="16200000" flipV="1">
            <a:off x="7540507" y="2361610"/>
            <a:ext cx="1261298" cy="253909"/>
          </a:xfrm>
          <a:prstGeom prst="curved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
        <p:nvSpPr>
          <p:cNvPr id="43" name="Slide Number Placeholder 4">
            <a:extLst>
              <a:ext uri="{FF2B5EF4-FFF2-40B4-BE49-F238E27FC236}">
                <a16:creationId xmlns:a16="http://schemas.microsoft.com/office/drawing/2014/main" id="{F54092AA-69AA-4D22-B66B-CA58A76B9526}"/>
              </a:ext>
            </a:extLst>
          </p:cNvPr>
          <p:cNvSpPr>
            <a:spLocks noGrp="1"/>
          </p:cNvSpPr>
          <p:nvPr>
            <p:ph type="sldNum" sz="quarter" idx="12"/>
          </p:nvPr>
        </p:nvSpPr>
        <p:spPr>
          <a:xfrm>
            <a:off x="6293296" y="6597352"/>
            <a:ext cx="2743200" cy="365125"/>
          </a:xfrm>
        </p:spPr>
        <p:txBody>
          <a:bodyPr/>
          <a:lstStyle/>
          <a:p>
            <a:pPr algn="just"/>
            <a:fld id="{9FE76401-193A-461A-8740-2C5659B6B939}" type="slidenum">
              <a:rPr lang="en-US" smtClean="0"/>
              <a:pPr algn="just"/>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p:cNvPicPr>
            <a:picLocks noChangeAspect="1" noChangeArrowheads="1"/>
          </p:cNvPicPr>
          <p:nvPr/>
        </p:nvPicPr>
        <p:blipFill>
          <a:blip r:embed="rId2"/>
          <a:srcRect/>
          <a:stretch>
            <a:fillRect/>
          </a:stretch>
        </p:blipFill>
        <p:spPr bwMode="auto">
          <a:xfrm>
            <a:off x="214282" y="5929330"/>
            <a:ext cx="4429156" cy="411595"/>
          </a:xfrm>
          <a:prstGeom prst="rect">
            <a:avLst/>
          </a:prstGeom>
          <a:noFill/>
          <a:ln w="9525">
            <a:noFill/>
            <a:miter lim="800000"/>
            <a:headEnd/>
            <a:tailEnd/>
          </a:ln>
          <a:effectLst/>
        </p:spPr>
      </p:pic>
      <p:pic>
        <p:nvPicPr>
          <p:cNvPr id="31749" name="Picture 5"/>
          <p:cNvPicPr>
            <a:picLocks noChangeAspect="1" noChangeArrowheads="1"/>
          </p:cNvPicPr>
          <p:nvPr/>
        </p:nvPicPr>
        <p:blipFill>
          <a:blip r:embed="rId3"/>
          <a:srcRect/>
          <a:stretch>
            <a:fillRect/>
          </a:stretch>
        </p:blipFill>
        <p:spPr bwMode="auto">
          <a:xfrm>
            <a:off x="4857752" y="500042"/>
            <a:ext cx="4143404" cy="5210175"/>
          </a:xfrm>
          <a:prstGeom prst="rect">
            <a:avLst/>
          </a:prstGeom>
          <a:noFill/>
          <a:ln w="9525">
            <a:noFill/>
            <a:miter lim="800000"/>
            <a:headEnd/>
            <a:tailEnd/>
          </a:ln>
          <a:effectLst/>
        </p:spPr>
      </p:pic>
      <p:pic>
        <p:nvPicPr>
          <p:cNvPr id="8" name="Picture 2"/>
          <p:cNvPicPr>
            <a:picLocks noChangeAspect="1" noChangeArrowheads="1"/>
          </p:cNvPicPr>
          <p:nvPr/>
        </p:nvPicPr>
        <p:blipFill>
          <a:blip r:embed="rId4"/>
          <a:srcRect/>
          <a:stretch>
            <a:fillRect/>
          </a:stretch>
        </p:blipFill>
        <p:spPr bwMode="auto">
          <a:xfrm>
            <a:off x="0" y="0"/>
            <a:ext cx="4572000" cy="5767770"/>
          </a:xfrm>
          <a:prstGeom prst="rect">
            <a:avLst/>
          </a:prstGeom>
          <a:noFill/>
          <a:ln w="9525">
            <a:noFill/>
            <a:miter lim="800000"/>
            <a:headEnd/>
            <a:tailEnd/>
          </a:ln>
          <a:effectLst/>
        </p:spPr>
      </p:pic>
      <p:cxnSp>
        <p:nvCxnSpPr>
          <p:cNvPr id="10" name="Straight Connector 9"/>
          <p:cNvCxnSpPr/>
          <p:nvPr/>
        </p:nvCxnSpPr>
        <p:spPr>
          <a:xfrm rot="5400000">
            <a:off x="1215232" y="3429000"/>
            <a:ext cx="6857206" cy="79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Slide Number Placeholder 4">
            <a:extLst>
              <a:ext uri="{FF2B5EF4-FFF2-40B4-BE49-F238E27FC236}">
                <a16:creationId xmlns:a16="http://schemas.microsoft.com/office/drawing/2014/main" id="{E6AD3251-B403-4CD7-9FC9-8DDF30F7BD62}"/>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rtl="0"/>
            <a:r>
              <a:rPr lang="fa-IR" sz="2400" dirty="0"/>
              <a:t> </a:t>
            </a:r>
            <a:r>
              <a:rPr lang="en-US" sz="2400" dirty="0"/>
              <a:t>Self Organizing Map (SOM)   </a:t>
            </a:r>
            <a:r>
              <a:rPr lang="en-US" sz="2000" dirty="0" err="1">
                <a:solidFill>
                  <a:srgbClr val="FF0000"/>
                </a:solidFill>
              </a:rPr>
              <a:t>Kohonen</a:t>
            </a:r>
            <a:r>
              <a:rPr lang="en-US" sz="2000" dirty="0">
                <a:solidFill>
                  <a:srgbClr val="FF0000"/>
                </a:solidFill>
              </a:rPr>
              <a:t> 1989</a:t>
            </a:r>
            <a:endParaRPr lang="fa-IR" sz="2000" dirty="0">
              <a:solidFill>
                <a:srgbClr val="FF0000"/>
              </a:solidFill>
            </a:endParaRPr>
          </a:p>
        </p:txBody>
      </p:sp>
      <p:pic>
        <p:nvPicPr>
          <p:cNvPr id="32770" name="Picture 2"/>
          <p:cNvPicPr>
            <a:picLocks noChangeAspect="1" noChangeArrowheads="1"/>
          </p:cNvPicPr>
          <p:nvPr/>
        </p:nvPicPr>
        <p:blipFill>
          <a:blip r:embed="rId2"/>
          <a:srcRect/>
          <a:stretch>
            <a:fillRect/>
          </a:stretch>
        </p:blipFill>
        <p:spPr bwMode="auto">
          <a:xfrm>
            <a:off x="2357422" y="3000372"/>
            <a:ext cx="4333875" cy="3190875"/>
          </a:xfrm>
          <a:prstGeom prst="rect">
            <a:avLst/>
          </a:prstGeom>
          <a:noFill/>
          <a:ln w="9525">
            <a:noFill/>
            <a:miter lim="800000"/>
            <a:headEnd/>
            <a:tailEnd/>
          </a:ln>
          <a:effectLst/>
        </p:spPr>
      </p:pic>
      <p:sp>
        <p:nvSpPr>
          <p:cNvPr id="5" name="TextBox 4"/>
          <p:cNvSpPr txBox="1"/>
          <p:nvPr/>
        </p:nvSpPr>
        <p:spPr>
          <a:xfrm>
            <a:off x="571472" y="1357298"/>
            <a:ext cx="8358246" cy="1477328"/>
          </a:xfrm>
          <a:prstGeom prst="rect">
            <a:avLst/>
          </a:prstGeom>
        </p:spPr>
        <p:style>
          <a:lnRef idx="2">
            <a:schemeClr val="accent6"/>
          </a:lnRef>
          <a:fillRef idx="1">
            <a:schemeClr val="lt1"/>
          </a:fillRef>
          <a:effectRef idx="0">
            <a:schemeClr val="accent6"/>
          </a:effectRef>
          <a:fontRef idx="minor">
            <a:schemeClr val="dk1"/>
          </a:fontRef>
        </p:style>
        <p:txBody>
          <a:bodyPr wrap="square" rtlCol="1">
            <a:spAutoFit/>
          </a:bodyPr>
          <a:lstStyle/>
          <a:p>
            <a:pPr algn="l" rtl="0">
              <a:buFont typeface="Arial" pitchFamily="34" charset="0"/>
              <a:buChar char="•"/>
            </a:pPr>
            <a:r>
              <a:rPr lang="en-US" b="1" dirty="0"/>
              <a:t> It is aimed to :</a:t>
            </a:r>
          </a:p>
          <a:p>
            <a:pPr algn="l" rtl="0"/>
            <a:r>
              <a:rPr lang="en-US" dirty="0"/>
              <a:t>                              </a:t>
            </a:r>
            <a:r>
              <a:rPr lang="en-US" dirty="0">
                <a:solidFill>
                  <a:schemeClr val="tx1"/>
                </a:solidFill>
              </a:rPr>
              <a:t>“</a:t>
            </a:r>
            <a:r>
              <a:rPr lang="en-US" dirty="0">
                <a:solidFill>
                  <a:srgbClr val="FF0000"/>
                </a:solidFill>
              </a:rPr>
              <a:t>divide all input n-dimensional patterns to m different clusters </a:t>
            </a:r>
            <a:r>
              <a:rPr lang="en-US" dirty="0">
                <a:solidFill>
                  <a:schemeClr val="tx1"/>
                </a:solidFill>
              </a:rPr>
              <a:t>“</a:t>
            </a:r>
          </a:p>
          <a:p>
            <a:pPr algn="l" rtl="0"/>
            <a:r>
              <a:rPr lang="en-US" dirty="0"/>
              <a:t>                              </a:t>
            </a:r>
            <a:r>
              <a:rPr lang="en-US" dirty="0">
                <a:solidFill>
                  <a:schemeClr val="tx1"/>
                </a:solidFill>
              </a:rPr>
              <a:t>“</a:t>
            </a:r>
            <a:r>
              <a:rPr lang="en-US" dirty="0">
                <a:solidFill>
                  <a:srgbClr val="7030A0"/>
                </a:solidFill>
              </a:rPr>
              <a:t>Some of </a:t>
            </a:r>
            <a:r>
              <a:rPr lang="en-US" i="1" dirty="0">
                <a:solidFill>
                  <a:srgbClr val="7030A0"/>
                </a:solidFill>
              </a:rPr>
              <a:t>m</a:t>
            </a:r>
            <a:r>
              <a:rPr lang="en-US" dirty="0">
                <a:solidFill>
                  <a:srgbClr val="7030A0"/>
                </a:solidFill>
              </a:rPr>
              <a:t> clusters may be created as null sets</a:t>
            </a:r>
            <a:r>
              <a:rPr lang="en-US" dirty="0">
                <a:solidFill>
                  <a:schemeClr val="tx1"/>
                </a:solidFill>
              </a:rPr>
              <a:t>“</a:t>
            </a:r>
          </a:p>
          <a:p>
            <a:pPr algn="l" rtl="0"/>
            <a:r>
              <a:rPr lang="en-US" dirty="0">
                <a:solidFill>
                  <a:srgbClr val="00B0F0"/>
                </a:solidFill>
              </a:rPr>
              <a:t>Desired Solution:</a:t>
            </a:r>
          </a:p>
          <a:p>
            <a:pPr algn="l" rtl="0"/>
            <a:r>
              <a:rPr lang="en-US" dirty="0">
                <a:solidFill>
                  <a:srgbClr val="00B050"/>
                </a:solidFill>
              </a:rPr>
              <a:t> 	clusters should have small within distances and large between distances</a:t>
            </a:r>
            <a:endParaRPr lang="fa-IR" dirty="0">
              <a:solidFill>
                <a:srgbClr val="00B050"/>
              </a:solidFill>
            </a:endParaRPr>
          </a:p>
        </p:txBody>
      </p:sp>
      <p:sp>
        <p:nvSpPr>
          <p:cNvPr id="6" name="Slide Number Placeholder 4">
            <a:extLst>
              <a:ext uri="{FF2B5EF4-FFF2-40B4-BE49-F238E27FC236}">
                <a16:creationId xmlns:a16="http://schemas.microsoft.com/office/drawing/2014/main" id="{ACA9AA65-34A2-414E-9136-EFE15624133E}"/>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604" y="571480"/>
            <a:ext cx="6786610" cy="868346"/>
          </a:xfrm>
          <a:ln>
            <a:prstDash val="dash"/>
          </a:ln>
        </p:spPr>
        <p:style>
          <a:lnRef idx="2">
            <a:schemeClr val="accent4"/>
          </a:lnRef>
          <a:fillRef idx="1">
            <a:schemeClr val="lt1"/>
          </a:fillRef>
          <a:effectRef idx="0">
            <a:schemeClr val="accent4"/>
          </a:effectRef>
          <a:fontRef idx="minor">
            <a:schemeClr val="dk1"/>
          </a:fontRef>
        </p:style>
        <p:txBody>
          <a:bodyPr>
            <a:normAutofit fontScale="90000"/>
          </a:bodyPr>
          <a:lstStyle/>
          <a:p>
            <a:r>
              <a:rPr lang="fa-IR" dirty="0"/>
              <a:t>ِ</a:t>
            </a:r>
            <a:r>
              <a:rPr lang="en-US" sz="2200" b="1" dirty="0">
                <a:solidFill>
                  <a:srgbClr val="00B050"/>
                </a:solidFill>
              </a:rPr>
              <a:t>IN "SOM” </a:t>
            </a:r>
            <a:r>
              <a:rPr lang="en-US" sz="2200" dirty="0">
                <a:solidFill>
                  <a:srgbClr val="FF0000"/>
                </a:solidFill>
              </a:rPr>
              <a:t>Each Neuron represents a cluster</a:t>
            </a:r>
            <a:br>
              <a:rPr lang="en-US" dirty="0"/>
            </a:br>
            <a:r>
              <a:rPr lang="en-US" sz="2200" dirty="0">
                <a:solidFill>
                  <a:srgbClr val="002060"/>
                </a:solidFill>
              </a:rPr>
              <a:t>Each neuron has a form of Neighborhoods</a:t>
            </a:r>
            <a:br>
              <a:rPr lang="fa-IR" sz="2200" dirty="0">
                <a:solidFill>
                  <a:srgbClr val="002060"/>
                </a:solidFill>
              </a:rPr>
            </a:br>
            <a:endParaRPr lang="fa-IR" sz="2200" dirty="0">
              <a:solidFill>
                <a:srgbClr val="002060"/>
              </a:solidFill>
            </a:endParaRPr>
          </a:p>
        </p:txBody>
      </p:sp>
      <p:pic>
        <p:nvPicPr>
          <p:cNvPr id="33794" name="Picture 2"/>
          <p:cNvPicPr>
            <a:picLocks noChangeAspect="1" noChangeArrowheads="1"/>
          </p:cNvPicPr>
          <p:nvPr/>
        </p:nvPicPr>
        <p:blipFill>
          <a:blip r:embed="rId3"/>
          <a:srcRect/>
          <a:stretch>
            <a:fillRect/>
          </a:stretch>
        </p:blipFill>
        <p:spPr bwMode="auto">
          <a:xfrm>
            <a:off x="0" y="2143116"/>
            <a:ext cx="4714908" cy="3595972"/>
          </a:xfrm>
          <a:prstGeom prst="rect">
            <a:avLst/>
          </a:prstGeom>
          <a:noFill/>
          <a:ln w="9525">
            <a:noFill/>
            <a:miter lim="800000"/>
            <a:headEnd/>
            <a:tailEnd/>
          </a:ln>
          <a:effectLst/>
        </p:spPr>
      </p:pic>
      <p:pic>
        <p:nvPicPr>
          <p:cNvPr id="33795" name="Picture 3"/>
          <p:cNvPicPr>
            <a:picLocks noChangeAspect="1" noChangeArrowheads="1"/>
          </p:cNvPicPr>
          <p:nvPr/>
        </p:nvPicPr>
        <p:blipFill>
          <a:blip r:embed="rId4"/>
          <a:srcRect/>
          <a:stretch>
            <a:fillRect/>
          </a:stretch>
        </p:blipFill>
        <p:spPr bwMode="auto">
          <a:xfrm>
            <a:off x="4552937" y="2571744"/>
            <a:ext cx="4591063" cy="3247337"/>
          </a:xfrm>
          <a:prstGeom prst="rect">
            <a:avLst/>
          </a:prstGeom>
          <a:noFill/>
          <a:ln w="9525">
            <a:noFill/>
            <a:miter lim="800000"/>
            <a:headEnd/>
            <a:tailEnd/>
          </a:ln>
          <a:effectLst/>
        </p:spPr>
      </p:pic>
      <p:grpSp>
        <p:nvGrpSpPr>
          <p:cNvPr id="8" name="Group 7"/>
          <p:cNvGrpSpPr/>
          <p:nvPr/>
        </p:nvGrpSpPr>
        <p:grpSpPr>
          <a:xfrm>
            <a:off x="3928264" y="2072472"/>
            <a:ext cx="1572430" cy="4142610"/>
            <a:chOff x="3928264" y="2072472"/>
            <a:chExt cx="1572430" cy="4142610"/>
          </a:xfrm>
        </p:grpSpPr>
        <p:cxnSp>
          <p:nvCxnSpPr>
            <p:cNvPr id="7" name="Straight Connector 6"/>
            <p:cNvCxnSpPr/>
            <p:nvPr/>
          </p:nvCxnSpPr>
          <p:spPr>
            <a:xfrm rot="5400000">
              <a:off x="2714612" y="3286124"/>
              <a:ext cx="2428892"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rot="16200000" flipH="1">
              <a:off x="3857620" y="4572008"/>
              <a:ext cx="1714512" cy="1571636"/>
            </a:xfrm>
            <a:prstGeom prst="line">
              <a:avLst/>
            </a:prstGeom>
          </p:spPr>
          <p:style>
            <a:lnRef idx="3">
              <a:schemeClr val="accent2"/>
            </a:lnRef>
            <a:fillRef idx="0">
              <a:schemeClr val="accent2"/>
            </a:fillRef>
            <a:effectRef idx="2">
              <a:schemeClr val="accent2"/>
            </a:effectRef>
            <a:fontRef idx="minor">
              <a:schemeClr val="tx1"/>
            </a:fontRef>
          </p:style>
        </p:cxnSp>
      </p:grpSp>
      <p:sp>
        <p:nvSpPr>
          <p:cNvPr id="10" name="Slide Number Placeholder 4">
            <a:extLst>
              <a:ext uri="{FF2B5EF4-FFF2-40B4-BE49-F238E27FC236}">
                <a16:creationId xmlns:a16="http://schemas.microsoft.com/office/drawing/2014/main" id="{5839A5A5-FD29-484B-AF6D-53488DD7A95C}"/>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0430" y="428604"/>
            <a:ext cx="2071702" cy="500066"/>
          </a:xfrm>
        </p:spPr>
        <p:style>
          <a:lnRef idx="2">
            <a:schemeClr val="accent3"/>
          </a:lnRef>
          <a:fillRef idx="1">
            <a:schemeClr val="lt1"/>
          </a:fillRef>
          <a:effectRef idx="0">
            <a:schemeClr val="accent3"/>
          </a:effectRef>
          <a:fontRef idx="minor">
            <a:schemeClr val="dk1"/>
          </a:fontRef>
        </p:style>
        <p:txBody>
          <a:bodyPr>
            <a:normAutofit/>
          </a:bodyPr>
          <a:lstStyle/>
          <a:p>
            <a:r>
              <a:rPr lang="en-US" sz="2000" dirty="0">
                <a:solidFill>
                  <a:srgbClr val="FF0000"/>
                </a:solidFill>
              </a:rPr>
              <a:t>SOM Algorithm</a:t>
            </a:r>
            <a:endParaRPr lang="fa-IR" sz="2000" dirty="0">
              <a:solidFill>
                <a:srgbClr val="FF0000"/>
              </a:solidFill>
            </a:endParaRPr>
          </a:p>
        </p:txBody>
      </p:sp>
      <p:grpSp>
        <p:nvGrpSpPr>
          <p:cNvPr id="6" name="Group 5"/>
          <p:cNvGrpSpPr/>
          <p:nvPr/>
        </p:nvGrpSpPr>
        <p:grpSpPr>
          <a:xfrm>
            <a:off x="1714480" y="1214422"/>
            <a:ext cx="6929486" cy="4258129"/>
            <a:chOff x="1714480" y="1714488"/>
            <a:chExt cx="6929486" cy="4258129"/>
          </a:xfrm>
        </p:grpSpPr>
        <p:pic>
          <p:nvPicPr>
            <p:cNvPr id="34818" name="Picture 2"/>
            <p:cNvPicPr>
              <a:picLocks noChangeAspect="1" noChangeArrowheads="1"/>
            </p:cNvPicPr>
            <p:nvPr/>
          </p:nvPicPr>
          <p:blipFill>
            <a:blip r:embed="rId2"/>
            <a:srcRect/>
            <a:stretch>
              <a:fillRect/>
            </a:stretch>
          </p:blipFill>
          <p:spPr bwMode="auto">
            <a:xfrm>
              <a:off x="1714480" y="1714488"/>
              <a:ext cx="6113084" cy="3422890"/>
            </a:xfrm>
            <a:prstGeom prst="rect">
              <a:avLst/>
            </a:prstGeom>
            <a:noFill/>
            <a:ln w="9525">
              <a:noFill/>
              <a:miter lim="800000"/>
              <a:headEnd/>
              <a:tailEnd/>
            </a:ln>
            <a:effectLst/>
          </p:spPr>
        </p:pic>
        <p:pic>
          <p:nvPicPr>
            <p:cNvPr id="34819" name="Picture 3"/>
            <p:cNvPicPr>
              <a:picLocks noChangeAspect="1" noChangeArrowheads="1"/>
            </p:cNvPicPr>
            <p:nvPr/>
          </p:nvPicPr>
          <p:blipFill>
            <a:blip r:embed="rId3"/>
            <a:srcRect/>
            <a:stretch>
              <a:fillRect/>
            </a:stretch>
          </p:blipFill>
          <p:spPr bwMode="auto">
            <a:xfrm>
              <a:off x="2571736" y="5072074"/>
              <a:ext cx="6072230" cy="900543"/>
            </a:xfrm>
            <a:prstGeom prst="rect">
              <a:avLst/>
            </a:prstGeom>
            <a:noFill/>
            <a:ln w="9525">
              <a:noFill/>
              <a:miter lim="800000"/>
              <a:headEnd/>
              <a:tailEnd/>
            </a:ln>
            <a:effectLst/>
          </p:spPr>
        </p:pic>
      </p:grpSp>
      <p:sp>
        <p:nvSpPr>
          <p:cNvPr id="3482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34822" name="Rectangle 6"/>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8" name="Slide Number Placeholder 4">
            <a:extLst>
              <a:ext uri="{FF2B5EF4-FFF2-40B4-BE49-F238E27FC236}">
                <a16:creationId xmlns:a16="http://schemas.microsoft.com/office/drawing/2014/main" id="{0DB30AE6-1EC5-44D4-96F9-D0FB4C62A569}"/>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352" y="260648"/>
            <a:ext cx="8610128" cy="1152128"/>
          </a:xfrm>
        </p:spPr>
        <p:style>
          <a:lnRef idx="2">
            <a:schemeClr val="accent3"/>
          </a:lnRef>
          <a:fillRef idx="1">
            <a:schemeClr val="lt1"/>
          </a:fillRef>
          <a:effectRef idx="0">
            <a:schemeClr val="accent3"/>
          </a:effectRef>
          <a:fontRef idx="minor">
            <a:schemeClr val="dk1"/>
          </a:fontRef>
        </p:style>
        <p:txBody>
          <a:bodyPr>
            <a:normAutofit fontScale="90000"/>
          </a:bodyPr>
          <a:lstStyle/>
          <a:p>
            <a:r>
              <a:rPr lang="en-US" dirty="0"/>
              <a:t>Mechanism Based Neural Networks</a:t>
            </a:r>
            <a:br>
              <a:rPr lang="fa-IR" dirty="0"/>
            </a:br>
            <a:r>
              <a:rPr lang="en-US" sz="2700" dirty="0">
                <a:solidFill>
                  <a:srgbClr val="FF0000"/>
                </a:solidFill>
              </a:rPr>
              <a:t>Neural Networks for unsupervised problems</a:t>
            </a:r>
            <a:endParaRPr lang="fa-IR" sz="2700" dirty="0">
              <a:solidFill>
                <a:srgbClr val="FF0000"/>
              </a:solidFill>
            </a:endParaRPr>
          </a:p>
        </p:txBody>
      </p:sp>
      <p:sp>
        <p:nvSpPr>
          <p:cNvPr id="3" name="Content Placeholder 2"/>
          <p:cNvSpPr>
            <a:spLocks noGrp="1"/>
          </p:cNvSpPr>
          <p:nvPr>
            <p:ph idx="1"/>
          </p:nvPr>
        </p:nvSpPr>
        <p:spPr>
          <a:xfrm>
            <a:off x="282352" y="1700808"/>
            <a:ext cx="8754144" cy="5040560"/>
          </a:xfrm>
        </p:spPr>
        <p:txBody>
          <a:bodyPr>
            <a:normAutofit fontScale="92500"/>
          </a:bodyPr>
          <a:lstStyle/>
          <a:p>
            <a:pPr algn="l" rtl="0">
              <a:buNone/>
            </a:pPr>
            <a:r>
              <a:rPr lang="en-US" sz="2400" dirty="0"/>
              <a:t>1- Classification/Regression 		    </a:t>
            </a:r>
            <a:r>
              <a:rPr lang="en-US" sz="2400" b="1" dirty="0">
                <a:solidFill>
                  <a:srgbClr val="00B050"/>
                </a:solidFill>
              </a:rPr>
              <a:t>Supervised Learning</a:t>
            </a:r>
          </a:p>
          <a:p>
            <a:pPr algn="l" rtl="0">
              <a:buNone/>
            </a:pPr>
            <a:r>
              <a:rPr lang="en-US" sz="2400" dirty="0"/>
              <a:t>2- Pattern Association           		    </a:t>
            </a:r>
            <a:r>
              <a:rPr lang="en-US" sz="2400" b="1" dirty="0">
                <a:solidFill>
                  <a:srgbClr val="00B050"/>
                </a:solidFill>
              </a:rPr>
              <a:t>Supervised Learning</a:t>
            </a:r>
          </a:p>
          <a:p>
            <a:pPr algn="l" rtl="0">
              <a:buNone/>
            </a:pPr>
            <a:r>
              <a:rPr lang="en-US" sz="2400" dirty="0"/>
              <a:t>3- Applications without  target patterns (</a:t>
            </a:r>
            <a:r>
              <a:rPr lang="en-US" sz="2400" dirty="0">
                <a:solidFill>
                  <a:srgbClr val="002060"/>
                </a:solidFill>
              </a:rPr>
              <a:t>Unsupervised Learning</a:t>
            </a:r>
            <a:r>
              <a:rPr lang="en-US" sz="2400" dirty="0"/>
              <a:t>)</a:t>
            </a:r>
          </a:p>
          <a:p>
            <a:pPr lvl="1" algn="l" rtl="0">
              <a:lnSpc>
                <a:spcPct val="150000"/>
              </a:lnSpc>
              <a:buNone/>
            </a:pPr>
            <a:r>
              <a:rPr lang="en-US" sz="2200" b="1" dirty="0">
                <a:solidFill>
                  <a:srgbClr val="0070C0"/>
                </a:solidFill>
              </a:rPr>
              <a:t>1 - Pattern  Sorting</a:t>
            </a:r>
            <a:r>
              <a:rPr lang="en-US" sz="2000" dirty="0">
                <a:solidFill>
                  <a:srgbClr val="00B0F0"/>
                </a:solidFill>
              </a:rPr>
              <a:t>              </a:t>
            </a:r>
            <a:r>
              <a:rPr lang="en-US" sz="2100" b="1" dirty="0">
                <a:solidFill>
                  <a:srgbClr val="C00000"/>
                </a:solidFill>
              </a:rPr>
              <a:t>(Hard/Soft)  Maximum to minimum sorting/…</a:t>
            </a:r>
          </a:p>
          <a:p>
            <a:pPr lvl="1" algn="l" rtl="0">
              <a:lnSpc>
                <a:spcPct val="150000"/>
              </a:lnSpc>
              <a:buNone/>
            </a:pPr>
            <a:r>
              <a:rPr lang="en-US" sz="2200" b="1" dirty="0">
                <a:solidFill>
                  <a:srgbClr val="0070C0"/>
                </a:solidFill>
              </a:rPr>
              <a:t>2 - Pattern Clustering</a:t>
            </a:r>
            <a:r>
              <a:rPr lang="en-US" sz="2000" dirty="0">
                <a:solidFill>
                  <a:srgbClr val="00B0F0"/>
                </a:solidFill>
              </a:rPr>
              <a:t> 	        </a:t>
            </a:r>
            <a:r>
              <a:rPr lang="en-US" sz="2100" b="1" dirty="0">
                <a:solidFill>
                  <a:srgbClr val="C00000"/>
                </a:solidFill>
              </a:rPr>
              <a:t>(Hard/Soft) data space partitioning </a:t>
            </a:r>
            <a:r>
              <a:rPr lang="en-US" sz="1500" b="1" dirty="0">
                <a:solidFill>
                  <a:srgbClr val="C00000"/>
                </a:solidFill>
              </a:rPr>
              <a:t>(Similarity/Distance/….)</a:t>
            </a:r>
            <a:endParaRPr lang="en-US" sz="1200" b="1" dirty="0">
              <a:solidFill>
                <a:srgbClr val="C00000"/>
              </a:solidFill>
            </a:endParaRPr>
          </a:p>
          <a:p>
            <a:pPr lvl="1" algn="l" rtl="0">
              <a:lnSpc>
                <a:spcPct val="150000"/>
              </a:lnSpc>
              <a:buNone/>
            </a:pPr>
            <a:r>
              <a:rPr lang="en-US" sz="2200" b="1" dirty="0">
                <a:solidFill>
                  <a:srgbClr val="0070C0"/>
                </a:solidFill>
              </a:rPr>
              <a:t>3 - Pattern Generation</a:t>
            </a:r>
            <a:r>
              <a:rPr lang="en-US" sz="2000" dirty="0">
                <a:solidFill>
                  <a:srgbClr val="00B0F0"/>
                </a:solidFill>
              </a:rPr>
              <a:t>       </a:t>
            </a:r>
            <a:r>
              <a:rPr lang="en-US" sz="2100" b="1" dirty="0">
                <a:solidFill>
                  <a:srgbClr val="C00000"/>
                </a:solidFill>
              </a:rPr>
              <a:t>Image Enhancement </a:t>
            </a:r>
            <a:r>
              <a:rPr lang="en-US" sz="1800" b="1" dirty="0">
                <a:solidFill>
                  <a:srgbClr val="C00000"/>
                </a:solidFill>
              </a:rPr>
              <a:t>/ </a:t>
            </a:r>
            <a:r>
              <a:rPr lang="en-US" sz="2100" b="1" dirty="0">
                <a:solidFill>
                  <a:srgbClr val="C00000"/>
                </a:solidFill>
              </a:rPr>
              <a:t>Recommender Systems</a:t>
            </a:r>
            <a:r>
              <a:rPr lang="en-US" sz="2000" b="1" dirty="0">
                <a:solidFill>
                  <a:srgbClr val="C00000"/>
                </a:solidFill>
              </a:rPr>
              <a:t>/</a:t>
            </a:r>
            <a:br>
              <a:rPr lang="en-US" sz="2000" b="1" dirty="0">
                <a:solidFill>
                  <a:srgbClr val="C00000"/>
                </a:solidFill>
              </a:rPr>
            </a:br>
            <a:r>
              <a:rPr lang="en-US" sz="2000" b="1" dirty="0">
                <a:solidFill>
                  <a:srgbClr val="C00000"/>
                </a:solidFill>
              </a:rPr>
              <a:t>                                             </a:t>
            </a:r>
            <a:r>
              <a:rPr lang="en-US" sz="2100" b="1" dirty="0">
                <a:solidFill>
                  <a:srgbClr val="C00000"/>
                </a:solidFill>
              </a:rPr>
              <a:t>Fashion Design / Image Painting /</a:t>
            </a:r>
            <a:br>
              <a:rPr lang="en-US" sz="2100" b="1" dirty="0">
                <a:solidFill>
                  <a:srgbClr val="C00000"/>
                </a:solidFill>
              </a:rPr>
            </a:br>
            <a:r>
              <a:rPr lang="en-US" sz="2100" b="1" dirty="0">
                <a:solidFill>
                  <a:srgbClr val="C00000"/>
                </a:solidFill>
              </a:rPr>
              <a:t>                                             Image Description/Text to  Image…</a:t>
            </a:r>
          </a:p>
          <a:p>
            <a:pPr lvl="1" algn="l" rtl="0">
              <a:lnSpc>
                <a:spcPct val="150000"/>
              </a:lnSpc>
              <a:buNone/>
            </a:pPr>
            <a:r>
              <a:rPr lang="en-US" sz="2400" b="1" dirty="0">
                <a:solidFill>
                  <a:srgbClr val="0070C0"/>
                </a:solidFill>
              </a:rPr>
              <a:t>4 - Control tasks</a:t>
            </a:r>
            <a:r>
              <a:rPr lang="en-US" sz="2000" dirty="0">
                <a:solidFill>
                  <a:srgbClr val="00B0F0"/>
                </a:solidFill>
              </a:rPr>
              <a:t>                </a:t>
            </a:r>
            <a:r>
              <a:rPr lang="en-US" sz="1800" b="1" dirty="0">
                <a:solidFill>
                  <a:srgbClr val="C00000"/>
                </a:solidFill>
              </a:rPr>
              <a:t>Anti </a:t>
            </a:r>
            <a:r>
              <a:rPr lang="en-US" sz="2100" b="1" dirty="0">
                <a:solidFill>
                  <a:srgbClr val="C00000"/>
                </a:solidFill>
              </a:rPr>
              <a:t>Oscillation</a:t>
            </a:r>
            <a:r>
              <a:rPr lang="en-US" sz="1800" b="1" dirty="0">
                <a:solidFill>
                  <a:srgbClr val="C00000"/>
                </a:solidFill>
              </a:rPr>
              <a:t>/Optimal control /Loop shaping /….</a:t>
            </a:r>
          </a:p>
          <a:p>
            <a:pPr lvl="1" algn="l" rtl="0">
              <a:lnSpc>
                <a:spcPct val="150000"/>
              </a:lnSpc>
              <a:buNone/>
            </a:pPr>
            <a:r>
              <a:rPr lang="en-US" sz="2200" b="1" dirty="0">
                <a:solidFill>
                  <a:srgbClr val="0070C0"/>
                </a:solidFill>
              </a:rPr>
              <a:t>5 - …</a:t>
            </a:r>
          </a:p>
        </p:txBody>
      </p:sp>
      <p:sp>
        <p:nvSpPr>
          <p:cNvPr id="4" name="Slide Number Placeholder 4">
            <a:extLst>
              <a:ext uri="{FF2B5EF4-FFF2-40B4-BE49-F238E27FC236}">
                <a16:creationId xmlns:a16="http://schemas.microsoft.com/office/drawing/2014/main" id="{FAE5488E-A17C-47CF-982E-E1A1B51DC0EC}"/>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928670"/>
            <a:ext cx="4929222" cy="582594"/>
          </a:xfrm>
        </p:spPr>
        <p:style>
          <a:lnRef idx="2">
            <a:schemeClr val="accent3"/>
          </a:lnRef>
          <a:fillRef idx="1">
            <a:schemeClr val="lt1"/>
          </a:fillRef>
          <a:effectRef idx="0">
            <a:schemeClr val="accent3"/>
          </a:effectRef>
          <a:fontRef idx="minor">
            <a:schemeClr val="dk1"/>
          </a:fontRef>
        </p:style>
        <p:txBody>
          <a:bodyPr>
            <a:normAutofit fontScale="90000"/>
          </a:bodyPr>
          <a:lstStyle/>
          <a:p>
            <a:pPr algn="l"/>
            <a:r>
              <a:rPr lang="en-US" sz="2800" dirty="0"/>
              <a:t>Some Notes about SOM Algorithm</a:t>
            </a:r>
            <a:endParaRPr lang="fa-IR" sz="2800" dirty="0"/>
          </a:p>
        </p:txBody>
      </p:sp>
      <p:sp>
        <p:nvSpPr>
          <p:cNvPr id="4" name="Content Placeholder 3"/>
          <p:cNvSpPr txBox="1">
            <a:spLocks noGrp="1"/>
          </p:cNvSpPr>
          <p:nvPr>
            <p:ph idx="1"/>
          </p:nvPr>
        </p:nvSpPr>
        <p:spPr>
          <a:xfrm>
            <a:off x="214282" y="1643051"/>
            <a:ext cx="8501122" cy="4450449"/>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marL="342900" indent="-342900" algn="l" rtl="0">
              <a:buFont typeface="+mj-lt"/>
              <a:buAutoNum type="arabicPeriod"/>
            </a:pPr>
            <a:r>
              <a:rPr lang="el-GR" sz="2400" dirty="0">
                <a:solidFill>
                  <a:srgbClr val="FF0000"/>
                </a:solidFill>
              </a:rPr>
              <a:t>α</a:t>
            </a:r>
            <a:r>
              <a:rPr lang="en-US" sz="2400" dirty="0">
                <a:solidFill>
                  <a:srgbClr val="0070C0"/>
                </a:solidFill>
              </a:rPr>
              <a:t>  as learning rate can be slowly reduced linearly or geometrically (step 6).</a:t>
            </a:r>
          </a:p>
          <a:p>
            <a:pPr algn="l" rtl="0">
              <a:buFont typeface="+mj-lt"/>
              <a:buAutoNum type="arabicPeriod"/>
            </a:pPr>
            <a:r>
              <a:rPr lang="en-US" sz="2400" dirty="0">
                <a:solidFill>
                  <a:srgbClr val="0070C0"/>
                </a:solidFill>
              </a:rPr>
              <a:t>The Initial considered large learning rate </a:t>
            </a:r>
            <a:r>
              <a:rPr lang="el-GR" sz="2400" dirty="0">
                <a:solidFill>
                  <a:srgbClr val="FF0000"/>
                </a:solidFill>
              </a:rPr>
              <a:t>α</a:t>
            </a:r>
            <a:r>
              <a:rPr lang="en-US" sz="2400" dirty="0">
                <a:solidFill>
                  <a:srgbClr val="0070C0"/>
                </a:solidFill>
              </a:rPr>
              <a:t> causes that nodes soon get randomly values among the data points.</a:t>
            </a:r>
          </a:p>
          <a:p>
            <a:pPr algn="l" rtl="0">
              <a:buFont typeface="+mj-lt"/>
              <a:buAutoNum type="arabicPeriod"/>
            </a:pPr>
            <a:r>
              <a:rPr lang="en-US" sz="2400" b="1" dirty="0">
                <a:solidFill>
                  <a:srgbClr val="7030A0"/>
                </a:solidFill>
              </a:rPr>
              <a:t>The updating rule is the same gradient of squared error. The algorithm acts similar to k-mean clustering.</a:t>
            </a:r>
          </a:p>
          <a:p>
            <a:pPr marL="342900" indent="-342900" algn="l" rtl="0">
              <a:buFont typeface="+mj-lt"/>
              <a:buAutoNum type="arabicPeriod"/>
            </a:pPr>
            <a:r>
              <a:rPr lang="en-US" sz="2400" b="1" dirty="0">
                <a:solidFill>
                  <a:srgbClr val="00B050"/>
                </a:solidFill>
              </a:rPr>
              <a:t>The initial considered neighborhood radius cause some nodes make a cooperation to find a cluster in  a certain area.</a:t>
            </a:r>
          </a:p>
          <a:p>
            <a:pPr algn="l" rtl="0">
              <a:buFont typeface="+mj-lt"/>
              <a:buAutoNum type="arabicPeriod"/>
            </a:pPr>
            <a:r>
              <a:rPr lang="en-US" sz="2400" b="1" dirty="0">
                <a:solidFill>
                  <a:srgbClr val="FF0000"/>
                </a:solidFill>
              </a:rPr>
              <a:t>By gradually decreasing the neighborhood radius the cooperative between near nodes is vanished and they start to compete with each other. </a:t>
            </a:r>
            <a:endParaRPr lang="fa-IR" b="1" dirty="0">
              <a:solidFill>
                <a:srgbClr val="FF0000"/>
              </a:solidFill>
            </a:endParaRPr>
          </a:p>
        </p:txBody>
      </p:sp>
      <p:sp>
        <p:nvSpPr>
          <p:cNvPr id="5" name="Slide Number Placeholder 4">
            <a:extLst>
              <a:ext uri="{FF2B5EF4-FFF2-40B4-BE49-F238E27FC236}">
                <a16:creationId xmlns:a16="http://schemas.microsoft.com/office/drawing/2014/main" id="{A0083EF9-BF27-486F-B815-172FC294532E}"/>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Two Examples</a:t>
            </a:r>
            <a:endParaRPr lang="fa-IR" sz="3200" dirty="0"/>
          </a:p>
        </p:txBody>
      </p:sp>
      <p:pic>
        <p:nvPicPr>
          <p:cNvPr id="36866" name="Picture 2"/>
          <p:cNvPicPr>
            <a:picLocks noChangeAspect="1" noChangeArrowheads="1"/>
          </p:cNvPicPr>
          <p:nvPr/>
        </p:nvPicPr>
        <p:blipFill>
          <a:blip r:embed="rId2"/>
          <a:srcRect/>
          <a:stretch>
            <a:fillRect/>
          </a:stretch>
        </p:blipFill>
        <p:spPr bwMode="auto">
          <a:xfrm>
            <a:off x="357158" y="1571612"/>
            <a:ext cx="4486275" cy="2152650"/>
          </a:xfrm>
          <a:prstGeom prst="rect">
            <a:avLst/>
          </a:prstGeom>
          <a:noFill/>
          <a:ln w="9525">
            <a:noFill/>
            <a:miter lim="800000"/>
            <a:headEnd/>
            <a:tailEnd/>
          </a:ln>
          <a:effectLst/>
        </p:spPr>
      </p:pic>
      <p:pic>
        <p:nvPicPr>
          <p:cNvPr id="36868" name="Picture 4"/>
          <p:cNvPicPr>
            <a:picLocks noChangeAspect="1" noChangeArrowheads="1"/>
          </p:cNvPicPr>
          <p:nvPr/>
        </p:nvPicPr>
        <p:blipFill>
          <a:blip r:embed="rId3"/>
          <a:srcRect/>
          <a:stretch>
            <a:fillRect/>
          </a:stretch>
        </p:blipFill>
        <p:spPr bwMode="auto">
          <a:xfrm>
            <a:off x="714348" y="3929066"/>
            <a:ext cx="4876800" cy="2343150"/>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25A38445-EFE2-4376-B469-334EFB104B0F}"/>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928662" y="4071942"/>
            <a:ext cx="4467225" cy="2000250"/>
          </a:xfrm>
          <a:prstGeom prst="rect">
            <a:avLst/>
          </a:prstGeom>
          <a:noFill/>
          <a:ln w="9525">
            <a:noFill/>
            <a:miter lim="800000"/>
            <a:headEnd/>
            <a:tailEnd/>
          </a:ln>
          <a:effectLst/>
        </p:spPr>
      </p:pic>
      <p:pic>
        <p:nvPicPr>
          <p:cNvPr id="37891" name="Picture 3"/>
          <p:cNvPicPr>
            <a:picLocks noChangeAspect="1" noChangeArrowheads="1"/>
          </p:cNvPicPr>
          <p:nvPr/>
        </p:nvPicPr>
        <p:blipFill>
          <a:blip r:embed="rId3"/>
          <a:srcRect/>
          <a:stretch>
            <a:fillRect/>
          </a:stretch>
        </p:blipFill>
        <p:spPr bwMode="auto">
          <a:xfrm>
            <a:off x="785786" y="500042"/>
            <a:ext cx="4838700" cy="3571875"/>
          </a:xfrm>
          <a:prstGeom prst="rect">
            <a:avLst/>
          </a:prstGeom>
          <a:noFill/>
          <a:ln w="9525">
            <a:noFill/>
            <a:miter lim="800000"/>
            <a:headEnd/>
            <a:tailEnd/>
          </a:ln>
          <a:effectLst/>
        </p:spPr>
      </p:pic>
      <p:pic>
        <p:nvPicPr>
          <p:cNvPr id="37892" name="Picture 4"/>
          <p:cNvPicPr>
            <a:picLocks noChangeAspect="1" noChangeArrowheads="1"/>
          </p:cNvPicPr>
          <p:nvPr/>
        </p:nvPicPr>
        <p:blipFill>
          <a:blip r:embed="rId4"/>
          <a:srcRect/>
          <a:stretch>
            <a:fillRect/>
          </a:stretch>
        </p:blipFill>
        <p:spPr bwMode="auto">
          <a:xfrm>
            <a:off x="1643042" y="5819775"/>
            <a:ext cx="3390900" cy="1038225"/>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AF310132-96F6-4AD2-88F7-6E2087F829DB}"/>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a:srcRect/>
          <a:stretch>
            <a:fillRect/>
          </a:stretch>
        </p:blipFill>
        <p:spPr bwMode="auto">
          <a:xfrm>
            <a:off x="2424113" y="519113"/>
            <a:ext cx="4295775" cy="5819775"/>
          </a:xfrm>
          <a:prstGeom prst="rect">
            <a:avLst/>
          </a:prstGeom>
          <a:noFill/>
          <a:ln w="9525">
            <a:noFill/>
            <a:miter lim="800000"/>
            <a:headEnd/>
            <a:tailEnd/>
          </a:ln>
          <a:effectLst/>
        </p:spPr>
      </p:pic>
      <p:sp>
        <p:nvSpPr>
          <p:cNvPr id="3" name="Slide Number Placeholder 4">
            <a:extLst>
              <a:ext uri="{FF2B5EF4-FFF2-40B4-BE49-F238E27FC236}">
                <a16:creationId xmlns:a16="http://schemas.microsoft.com/office/drawing/2014/main" id="{57BC8298-7169-47F2-A91F-3B36292364C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214282" y="142852"/>
            <a:ext cx="3781425" cy="1028700"/>
          </a:xfrm>
          <a:prstGeom prst="rect">
            <a:avLst/>
          </a:prstGeom>
          <a:noFill/>
          <a:ln w="9525">
            <a:noFill/>
            <a:miter lim="800000"/>
            <a:headEnd/>
            <a:tailEnd/>
          </a:ln>
          <a:effectLst/>
        </p:spPr>
      </p:pic>
      <p:pic>
        <p:nvPicPr>
          <p:cNvPr id="10" name="Picture 4"/>
          <p:cNvPicPr>
            <a:picLocks noChangeAspect="1" noChangeArrowheads="1"/>
          </p:cNvPicPr>
          <p:nvPr/>
        </p:nvPicPr>
        <p:blipFill>
          <a:blip r:embed="rId3"/>
          <a:srcRect/>
          <a:stretch>
            <a:fillRect/>
          </a:stretch>
        </p:blipFill>
        <p:spPr bwMode="auto">
          <a:xfrm>
            <a:off x="0" y="1285860"/>
            <a:ext cx="5095875" cy="1581150"/>
          </a:xfrm>
          <a:prstGeom prst="rect">
            <a:avLst/>
          </a:prstGeom>
          <a:noFill/>
          <a:ln w="9525">
            <a:noFill/>
            <a:miter lim="800000"/>
            <a:headEnd/>
            <a:tailEnd/>
          </a:ln>
          <a:effectLst/>
        </p:spPr>
      </p:pic>
      <p:pic>
        <p:nvPicPr>
          <p:cNvPr id="39942" name="Picture 6"/>
          <p:cNvPicPr>
            <a:picLocks noChangeAspect="1" noChangeArrowheads="1"/>
          </p:cNvPicPr>
          <p:nvPr/>
        </p:nvPicPr>
        <p:blipFill>
          <a:blip r:embed="rId4"/>
          <a:srcRect/>
          <a:stretch>
            <a:fillRect/>
          </a:stretch>
        </p:blipFill>
        <p:spPr bwMode="auto">
          <a:xfrm>
            <a:off x="5357818" y="357166"/>
            <a:ext cx="3286125" cy="4848225"/>
          </a:xfrm>
          <a:prstGeom prst="rect">
            <a:avLst/>
          </a:prstGeom>
          <a:noFill/>
          <a:ln w="9525">
            <a:noFill/>
            <a:miter lim="800000"/>
            <a:headEnd/>
            <a:tailEnd/>
          </a:ln>
          <a:effectLst/>
        </p:spPr>
      </p:pic>
      <p:pic>
        <p:nvPicPr>
          <p:cNvPr id="39943" name="Picture 7"/>
          <p:cNvPicPr>
            <a:picLocks noChangeAspect="1" noChangeArrowheads="1"/>
          </p:cNvPicPr>
          <p:nvPr/>
        </p:nvPicPr>
        <p:blipFill>
          <a:blip r:embed="rId5"/>
          <a:srcRect/>
          <a:stretch>
            <a:fillRect/>
          </a:stretch>
        </p:blipFill>
        <p:spPr bwMode="auto">
          <a:xfrm>
            <a:off x="1714480" y="5276850"/>
            <a:ext cx="5038725" cy="1581150"/>
          </a:xfrm>
          <a:prstGeom prst="rect">
            <a:avLst/>
          </a:prstGeom>
          <a:noFill/>
          <a:ln w="9525">
            <a:noFill/>
            <a:miter lim="800000"/>
            <a:headEnd/>
            <a:tailEnd/>
          </a:ln>
          <a:effectLst/>
        </p:spPr>
      </p:pic>
      <p:sp>
        <p:nvSpPr>
          <p:cNvPr id="6" name="Slide Number Placeholder 4">
            <a:extLst>
              <a:ext uri="{FF2B5EF4-FFF2-40B4-BE49-F238E27FC236}">
                <a16:creationId xmlns:a16="http://schemas.microsoft.com/office/drawing/2014/main" id="{B3314996-0E8B-4377-939A-E44A5B6B31E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5429256" y="2565853"/>
            <a:ext cx="3172001" cy="4292147"/>
          </a:xfrm>
          <a:prstGeom prst="rect">
            <a:avLst/>
          </a:prstGeom>
          <a:noFill/>
          <a:ln w="9525">
            <a:noFill/>
            <a:miter lim="800000"/>
            <a:headEnd/>
            <a:tailEnd/>
          </a:ln>
          <a:effectLst/>
        </p:spPr>
      </p:pic>
      <p:pic>
        <p:nvPicPr>
          <p:cNvPr id="40964" name="Picture 4"/>
          <p:cNvPicPr>
            <a:picLocks noChangeAspect="1" noChangeArrowheads="1"/>
          </p:cNvPicPr>
          <p:nvPr/>
        </p:nvPicPr>
        <p:blipFill>
          <a:blip r:embed="rId3"/>
          <a:srcRect/>
          <a:stretch>
            <a:fillRect/>
          </a:stretch>
        </p:blipFill>
        <p:spPr bwMode="auto">
          <a:xfrm>
            <a:off x="357158" y="214290"/>
            <a:ext cx="5786478" cy="2224765"/>
          </a:xfrm>
          <a:prstGeom prst="rect">
            <a:avLst/>
          </a:prstGeom>
          <a:noFill/>
          <a:ln w="9525">
            <a:noFill/>
            <a:miter lim="800000"/>
            <a:headEnd/>
            <a:tailEnd/>
          </a:ln>
          <a:effectLst/>
        </p:spPr>
      </p:pic>
      <p:sp>
        <p:nvSpPr>
          <p:cNvPr id="4" name="Slide Number Placeholder 4">
            <a:extLst>
              <a:ext uri="{FF2B5EF4-FFF2-40B4-BE49-F238E27FC236}">
                <a16:creationId xmlns:a16="http://schemas.microsoft.com/office/drawing/2014/main" id="{F7E64B01-1747-475D-8969-EEBC5F6EB206}"/>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1900238" y="1362075"/>
            <a:ext cx="5343525" cy="4133850"/>
          </a:xfrm>
          <a:prstGeom prst="rect">
            <a:avLst/>
          </a:prstGeom>
          <a:noFill/>
          <a:ln w="9525">
            <a:noFill/>
            <a:miter lim="800000"/>
            <a:headEnd/>
            <a:tailEnd/>
          </a:ln>
          <a:effectLst/>
        </p:spPr>
      </p:pic>
      <p:sp>
        <p:nvSpPr>
          <p:cNvPr id="3" name="Slide Number Placeholder 4">
            <a:extLst>
              <a:ext uri="{FF2B5EF4-FFF2-40B4-BE49-F238E27FC236}">
                <a16:creationId xmlns:a16="http://schemas.microsoft.com/office/drawing/2014/main" id="{C7610C5B-2D0A-4CDB-8469-F51360F268FE}"/>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1785918" y="642918"/>
            <a:ext cx="5391150" cy="847725"/>
          </a:xfrm>
          <a:prstGeom prst="rect">
            <a:avLst/>
          </a:prstGeom>
          <a:noFill/>
          <a:ln w="9525">
            <a:noFill/>
            <a:miter lim="800000"/>
            <a:headEnd/>
            <a:tailEnd/>
          </a:ln>
          <a:effectLst/>
        </p:spPr>
      </p:pic>
      <p:pic>
        <p:nvPicPr>
          <p:cNvPr id="43011" name="Picture 3"/>
          <p:cNvPicPr>
            <a:picLocks noChangeAspect="1" noChangeArrowheads="1"/>
          </p:cNvPicPr>
          <p:nvPr/>
        </p:nvPicPr>
        <p:blipFill>
          <a:blip r:embed="rId3"/>
          <a:srcRect/>
          <a:stretch>
            <a:fillRect/>
          </a:stretch>
        </p:blipFill>
        <p:spPr bwMode="auto">
          <a:xfrm>
            <a:off x="2062163" y="2471738"/>
            <a:ext cx="5019675" cy="1914525"/>
          </a:xfrm>
          <a:prstGeom prst="rect">
            <a:avLst/>
          </a:prstGeom>
          <a:noFill/>
          <a:ln w="9525">
            <a:noFill/>
            <a:miter lim="800000"/>
            <a:headEnd/>
            <a:tailEnd/>
          </a:ln>
          <a:effectLst/>
        </p:spPr>
      </p:pic>
      <p:sp>
        <p:nvSpPr>
          <p:cNvPr id="4" name="Slide Number Placeholder 4">
            <a:extLst>
              <a:ext uri="{FF2B5EF4-FFF2-40B4-BE49-F238E27FC236}">
                <a16:creationId xmlns:a16="http://schemas.microsoft.com/office/drawing/2014/main" id="{F961489D-82DF-4338-B70F-F83E78325971}"/>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Extensions of SOM </a:t>
            </a:r>
            <a:br>
              <a:rPr lang="en-US" dirty="0"/>
            </a:br>
            <a:r>
              <a:rPr lang="en-US" sz="2000" dirty="0">
                <a:solidFill>
                  <a:srgbClr val="FF0000"/>
                </a:solidFill>
              </a:rPr>
              <a:t>For different cluster shapes</a:t>
            </a:r>
            <a:endParaRPr lang="fa-IR" sz="2000" dirty="0">
              <a:solidFill>
                <a:srgbClr val="FF0000"/>
              </a:solidFill>
            </a:endParaRPr>
          </a:p>
        </p:txBody>
      </p:sp>
      <p:sp>
        <p:nvSpPr>
          <p:cNvPr id="3" name="Content Placeholder 2"/>
          <p:cNvSpPr>
            <a:spLocks noGrp="1"/>
          </p:cNvSpPr>
          <p:nvPr>
            <p:ph idx="1"/>
          </p:nvPr>
        </p:nvSpPr>
        <p:spPr>
          <a:xfrm>
            <a:off x="428596" y="1571612"/>
            <a:ext cx="8229600" cy="4525963"/>
          </a:xfrm>
        </p:spPr>
        <p:txBody>
          <a:bodyPr/>
          <a:lstStyle/>
          <a:p>
            <a:pPr algn="l" rtl="0"/>
            <a:r>
              <a:rPr lang="en-US" sz="2400" dirty="0"/>
              <a:t>Standard SOM </a:t>
            </a:r>
            <a:r>
              <a:rPr lang="en-US" sz="2400" dirty="0">
                <a:solidFill>
                  <a:srgbClr val="0070C0"/>
                </a:solidFill>
              </a:rPr>
              <a:t>(hyper circle clusters)            </a:t>
            </a:r>
            <a:r>
              <a:rPr lang="en-US" sz="1800" dirty="0">
                <a:solidFill>
                  <a:srgbClr val="C00000"/>
                </a:solidFill>
              </a:rPr>
              <a:t>k means</a:t>
            </a:r>
            <a:r>
              <a:rPr lang="en-US" sz="1800" dirty="0">
                <a:solidFill>
                  <a:srgbClr val="002060"/>
                </a:solidFill>
              </a:rPr>
              <a:t>/</a:t>
            </a:r>
            <a:r>
              <a:rPr lang="en-US" sz="1800" dirty="0">
                <a:solidFill>
                  <a:srgbClr val="C00000"/>
                </a:solidFill>
              </a:rPr>
              <a:t>subtractive</a:t>
            </a:r>
            <a:endParaRPr lang="fa-IR" sz="1800" dirty="0">
              <a:solidFill>
                <a:srgbClr val="C00000"/>
              </a:solidFill>
            </a:endParaRPr>
          </a:p>
          <a:p>
            <a:pPr algn="l">
              <a:buNone/>
            </a:pPr>
            <a:endParaRPr lang="fa-IR" dirty="0"/>
          </a:p>
          <a:p>
            <a:pPr algn="l">
              <a:buNone/>
            </a:pPr>
            <a:endParaRPr lang="fa-IR" dirty="0"/>
          </a:p>
          <a:p>
            <a:pPr algn="l">
              <a:buNone/>
            </a:pPr>
            <a:endParaRPr lang="fa-IR" dirty="0"/>
          </a:p>
          <a:p>
            <a:pPr algn="l" rtl="0"/>
            <a:r>
              <a:rPr lang="en-US" sz="2400" dirty="0"/>
              <a:t>Extended SOM </a:t>
            </a:r>
            <a:r>
              <a:rPr lang="en-US" sz="2400" dirty="0">
                <a:solidFill>
                  <a:srgbClr val="0070C0"/>
                </a:solidFill>
              </a:rPr>
              <a:t>(hyper ellipse clusters)	 </a:t>
            </a:r>
            <a:r>
              <a:rPr lang="en-US" sz="1800" dirty="0">
                <a:solidFill>
                  <a:srgbClr val="C00000"/>
                </a:solidFill>
              </a:rPr>
              <a:t>G. K.  </a:t>
            </a:r>
            <a:r>
              <a:rPr lang="en-US" sz="1800" dirty="0">
                <a:solidFill>
                  <a:srgbClr val="002060"/>
                </a:solidFill>
              </a:rPr>
              <a:t>/  </a:t>
            </a:r>
            <a:r>
              <a:rPr lang="en-US" sz="1800" dirty="0">
                <a:solidFill>
                  <a:srgbClr val="C00000"/>
                </a:solidFill>
              </a:rPr>
              <a:t>G. G.</a:t>
            </a:r>
            <a:endParaRPr lang="fa-IR" sz="1800" dirty="0">
              <a:solidFill>
                <a:srgbClr val="C00000"/>
              </a:solidFill>
            </a:endParaRPr>
          </a:p>
          <a:p>
            <a:pPr algn="l">
              <a:buNone/>
            </a:pPr>
            <a:endParaRPr lang="fa-IR" dirty="0"/>
          </a:p>
        </p:txBody>
      </p:sp>
      <p:pic>
        <p:nvPicPr>
          <p:cNvPr id="1028"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000100" y="2143116"/>
            <a:ext cx="2781300" cy="333375"/>
          </a:xfrm>
          <a:prstGeom prst="rect">
            <a:avLst/>
          </a:prstGeom>
          <a:noFill/>
        </p:spPr>
      </p:pic>
      <p:pic>
        <p:nvPicPr>
          <p:cNvPr id="1027"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785786" y="4500570"/>
            <a:ext cx="1762125" cy="228600"/>
          </a:xfrm>
          <a:prstGeom prst="rect">
            <a:avLst/>
          </a:prstGeom>
          <a:noFill/>
        </p:spPr>
      </p:pic>
      <p:pic>
        <p:nvPicPr>
          <p:cNvPr id="1025" name="Picture 1"/>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85786" y="5500702"/>
            <a:ext cx="2752725" cy="438150"/>
          </a:xfrm>
          <a:prstGeom prst="rect">
            <a:avLst/>
          </a:prstGeom>
          <a:noFill/>
        </p:spPr>
      </p:pic>
      <p:sp>
        <p:nvSpPr>
          <p:cNvPr id="102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1032" name="Rectangle 8"/>
          <p:cNvSpPr>
            <a:spLocks noChangeArrowheads="1"/>
          </p:cNvSpPr>
          <p:nvPr/>
        </p:nvSpPr>
        <p:spPr bwMode="auto">
          <a:xfrm>
            <a:off x="0" y="23717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1033" name="Picture 9"/>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14348" y="4929198"/>
            <a:ext cx="2162175" cy="438150"/>
          </a:xfrm>
          <a:prstGeom prst="rect">
            <a:avLst/>
          </a:prstGeom>
          <a:noFill/>
        </p:spPr>
      </p:pic>
      <p:grpSp>
        <p:nvGrpSpPr>
          <p:cNvPr id="20" name="Group 19"/>
          <p:cNvGrpSpPr/>
          <p:nvPr/>
        </p:nvGrpSpPr>
        <p:grpSpPr>
          <a:xfrm>
            <a:off x="4572000" y="2357430"/>
            <a:ext cx="1714512" cy="1428760"/>
            <a:chOff x="1357290" y="2214554"/>
            <a:chExt cx="1714512" cy="1428760"/>
          </a:xfrm>
        </p:grpSpPr>
        <p:sp>
          <p:nvSpPr>
            <p:cNvPr id="14" name="Oval 13"/>
            <p:cNvSpPr/>
            <p:nvPr/>
          </p:nvSpPr>
          <p:spPr>
            <a:xfrm>
              <a:off x="1357290" y="2786058"/>
              <a:ext cx="571504" cy="5715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fa-IR"/>
            </a:p>
          </p:txBody>
        </p:sp>
        <p:sp>
          <p:nvSpPr>
            <p:cNvPr id="15" name="Oval 14"/>
            <p:cNvSpPr/>
            <p:nvPr/>
          </p:nvSpPr>
          <p:spPr>
            <a:xfrm>
              <a:off x="2071670" y="2214554"/>
              <a:ext cx="571504" cy="571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Oval 15"/>
            <p:cNvSpPr/>
            <p:nvPr/>
          </p:nvSpPr>
          <p:spPr>
            <a:xfrm>
              <a:off x="2500298" y="3071810"/>
              <a:ext cx="571504" cy="5715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cxnSp>
          <p:nvCxnSpPr>
            <p:cNvPr id="18" name="Straight Connector 17"/>
            <p:cNvCxnSpPr/>
            <p:nvPr/>
          </p:nvCxnSpPr>
          <p:spPr>
            <a:xfrm flipV="1">
              <a:off x="2214546" y="3071810"/>
              <a:ext cx="357190" cy="28575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1035" name="Picture 11"/>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071538" y="2857496"/>
            <a:ext cx="2162175" cy="438150"/>
          </a:xfrm>
          <a:prstGeom prst="rect">
            <a:avLst/>
          </a:prstGeom>
          <a:noFill/>
        </p:spPr>
      </p:pic>
      <p:grpSp>
        <p:nvGrpSpPr>
          <p:cNvPr id="24" name="Group 23"/>
          <p:cNvGrpSpPr/>
          <p:nvPr/>
        </p:nvGrpSpPr>
        <p:grpSpPr>
          <a:xfrm>
            <a:off x="4214810" y="4583267"/>
            <a:ext cx="2643206" cy="1783283"/>
            <a:chOff x="642910" y="2288659"/>
            <a:chExt cx="2643206" cy="1783283"/>
          </a:xfrm>
        </p:grpSpPr>
        <p:sp>
          <p:nvSpPr>
            <p:cNvPr id="25" name="Oval 24"/>
            <p:cNvSpPr/>
            <p:nvPr/>
          </p:nvSpPr>
          <p:spPr>
            <a:xfrm>
              <a:off x="642910" y="3143248"/>
              <a:ext cx="1643074" cy="928694"/>
            </a:xfrm>
            <a:prstGeom prst="ellipse">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sp>
          <p:nvSpPr>
            <p:cNvPr id="26" name="Oval 25"/>
            <p:cNvSpPr/>
            <p:nvPr/>
          </p:nvSpPr>
          <p:spPr>
            <a:xfrm rot="19045698">
              <a:off x="1595050" y="2288659"/>
              <a:ext cx="1238992" cy="55202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27" name="Oval 26"/>
            <p:cNvSpPr/>
            <p:nvPr/>
          </p:nvSpPr>
          <p:spPr>
            <a:xfrm>
              <a:off x="2500298" y="3214686"/>
              <a:ext cx="785818" cy="85725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cxnSp>
          <p:nvCxnSpPr>
            <p:cNvPr id="28" name="Straight Connector 27"/>
            <p:cNvCxnSpPr/>
            <p:nvPr/>
          </p:nvCxnSpPr>
          <p:spPr>
            <a:xfrm flipV="1">
              <a:off x="2285984" y="2991780"/>
              <a:ext cx="357190" cy="28575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3" name="Slide Number Placeholder 4">
            <a:extLst>
              <a:ext uri="{FF2B5EF4-FFF2-40B4-BE49-F238E27FC236}">
                <a16:creationId xmlns:a16="http://schemas.microsoft.com/office/drawing/2014/main" id="{32474CAE-5242-4C7F-8A6B-802A34AD6CFE}"/>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Extensions of SOM </a:t>
            </a:r>
            <a:br>
              <a:rPr lang="en-US" sz="2400" dirty="0"/>
            </a:br>
            <a:r>
              <a:rPr lang="en-US" sz="2400" dirty="0">
                <a:solidFill>
                  <a:srgbClr val="FF0000"/>
                </a:solidFill>
              </a:rPr>
              <a:t>For Fuzzy version</a:t>
            </a:r>
            <a:endParaRPr lang="fa-IR" sz="2400" dirty="0"/>
          </a:p>
        </p:txBody>
      </p:sp>
      <p:sp>
        <p:nvSpPr>
          <p:cNvPr id="17" name="Oval 16"/>
          <p:cNvSpPr/>
          <p:nvPr/>
        </p:nvSpPr>
        <p:spPr>
          <a:xfrm>
            <a:off x="3286116" y="3143248"/>
            <a:ext cx="71438" cy="7143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18" name="TextBox 17"/>
          <p:cNvSpPr txBox="1"/>
          <p:nvPr/>
        </p:nvSpPr>
        <p:spPr>
          <a:xfrm>
            <a:off x="3143240" y="3214686"/>
            <a:ext cx="258405" cy="369332"/>
          </a:xfrm>
          <a:prstGeom prst="rect">
            <a:avLst/>
          </a:prstGeom>
          <a:noFill/>
        </p:spPr>
        <p:txBody>
          <a:bodyPr wrap="none" rtlCol="1">
            <a:spAutoFit/>
          </a:bodyPr>
          <a:lstStyle/>
          <a:p>
            <a:r>
              <a:rPr lang="en-US" dirty="0">
                <a:solidFill>
                  <a:srgbClr val="FF0000"/>
                </a:solidFill>
              </a:rPr>
              <a:t>J</a:t>
            </a:r>
            <a:endParaRPr lang="fa-IR" dirty="0">
              <a:solidFill>
                <a:srgbClr val="FF0000"/>
              </a:solidFill>
            </a:endParaRPr>
          </a:p>
        </p:txBody>
      </p:sp>
      <p:grpSp>
        <p:nvGrpSpPr>
          <p:cNvPr id="32" name="Group 31"/>
          <p:cNvGrpSpPr/>
          <p:nvPr/>
        </p:nvGrpSpPr>
        <p:grpSpPr>
          <a:xfrm>
            <a:off x="214282" y="1929596"/>
            <a:ext cx="4714908" cy="1286678"/>
            <a:chOff x="214282" y="1929596"/>
            <a:chExt cx="4714908" cy="1286678"/>
          </a:xfrm>
        </p:grpSpPr>
        <p:cxnSp>
          <p:nvCxnSpPr>
            <p:cNvPr id="7" name="Straight Arrow Connector 6"/>
            <p:cNvCxnSpPr/>
            <p:nvPr/>
          </p:nvCxnSpPr>
          <p:spPr>
            <a:xfrm rot="5400000" flipH="1" flipV="1">
              <a:off x="1214414" y="2571744"/>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57356" y="3214686"/>
              <a:ext cx="307183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571736" y="2643182"/>
              <a:ext cx="1571636" cy="5715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p>
          </p:txBody>
        </p:sp>
        <p:sp>
          <p:nvSpPr>
            <p:cNvPr id="12" name="Rectangle 11"/>
            <p:cNvSpPr/>
            <p:nvPr/>
          </p:nvSpPr>
          <p:spPr>
            <a:xfrm>
              <a:off x="2786050" y="2643182"/>
              <a:ext cx="1133484" cy="5715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13" name="Rectangle 12"/>
            <p:cNvSpPr/>
            <p:nvPr/>
          </p:nvSpPr>
          <p:spPr>
            <a:xfrm>
              <a:off x="2928926" y="2643182"/>
              <a:ext cx="776294" cy="5715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cxnSp>
          <p:nvCxnSpPr>
            <p:cNvPr id="15" name="Straight Arrow Connector 14"/>
            <p:cNvCxnSpPr/>
            <p:nvPr/>
          </p:nvCxnSpPr>
          <p:spPr>
            <a:xfrm>
              <a:off x="2571736" y="2285992"/>
              <a:ext cx="1571636" cy="1588"/>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p:cNvCxnSpPr/>
            <p:nvPr/>
          </p:nvCxnSpPr>
          <p:spPr>
            <a:xfrm>
              <a:off x="2786050" y="2427280"/>
              <a:ext cx="1143008" cy="1588"/>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p:nvPr/>
          </p:nvCxnSpPr>
          <p:spPr>
            <a:xfrm>
              <a:off x="2928926" y="2570156"/>
              <a:ext cx="785818" cy="15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14282" y="2143116"/>
              <a:ext cx="1558119" cy="338554"/>
            </a:xfrm>
            <a:prstGeom prst="rect">
              <a:avLst/>
            </a:prstGeom>
            <a:noFill/>
          </p:spPr>
          <p:txBody>
            <a:bodyPr wrap="none" rtlCol="1">
              <a:spAutoFit/>
            </a:bodyPr>
            <a:lstStyle/>
            <a:p>
              <a:r>
                <a:rPr lang="en-US" sz="1600" b="1" dirty="0"/>
                <a:t>Adjacent Radius</a:t>
              </a:r>
              <a:endParaRPr lang="fa-IR" sz="1600" b="1" dirty="0"/>
            </a:p>
          </p:txBody>
        </p:sp>
      </p:grpSp>
      <p:cxnSp>
        <p:nvCxnSpPr>
          <p:cNvPr id="29" name="Straight Arrow Connector 28"/>
          <p:cNvCxnSpPr/>
          <p:nvPr/>
        </p:nvCxnSpPr>
        <p:spPr>
          <a:xfrm rot="5400000" flipH="1" flipV="1">
            <a:off x="1285852" y="4429132"/>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85918" y="5072074"/>
            <a:ext cx="307183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286116" y="3214686"/>
            <a:ext cx="45719" cy="45719"/>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1" name="Freeform 50"/>
          <p:cNvSpPr/>
          <p:nvPr/>
        </p:nvSpPr>
        <p:spPr>
          <a:xfrm>
            <a:off x="2320290" y="4010025"/>
            <a:ext cx="2011680" cy="996315"/>
          </a:xfrm>
          <a:custGeom>
            <a:avLst/>
            <a:gdLst>
              <a:gd name="connsiteX0" fmla="*/ 0 w 2011680"/>
              <a:gd name="connsiteY0" fmla="*/ 996315 h 996315"/>
              <a:gd name="connsiteX1" fmla="*/ 480060 w 2011680"/>
              <a:gd name="connsiteY1" fmla="*/ 790575 h 996315"/>
              <a:gd name="connsiteX2" fmla="*/ 845820 w 2011680"/>
              <a:gd name="connsiteY2" fmla="*/ 104775 h 996315"/>
              <a:gd name="connsiteX3" fmla="*/ 1108710 w 2011680"/>
              <a:gd name="connsiteY3" fmla="*/ 161925 h 996315"/>
              <a:gd name="connsiteX4" fmla="*/ 1428750 w 2011680"/>
              <a:gd name="connsiteY4" fmla="*/ 767715 h 996315"/>
              <a:gd name="connsiteX5" fmla="*/ 2011680 w 2011680"/>
              <a:gd name="connsiteY5" fmla="*/ 950595 h 9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996315">
                <a:moveTo>
                  <a:pt x="0" y="996315"/>
                </a:moveTo>
                <a:cubicBezTo>
                  <a:pt x="169545" y="967740"/>
                  <a:pt x="339090" y="939165"/>
                  <a:pt x="480060" y="790575"/>
                </a:cubicBezTo>
                <a:cubicBezTo>
                  <a:pt x="621030" y="641985"/>
                  <a:pt x="741045" y="209550"/>
                  <a:pt x="845820" y="104775"/>
                </a:cubicBezTo>
                <a:cubicBezTo>
                  <a:pt x="950595" y="0"/>
                  <a:pt x="1011555" y="51435"/>
                  <a:pt x="1108710" y="161925"/>
                </a:cubicBezTo>
                <a:cubicBezTo>
                  <a:pt x="1205865" y="272415"/>
                  <a:pt x="1278255" y="636270"/>
                  <a:pt x="1428750" y="767715"/>
                </a:cubicBezTo>
                <a:cubicBezTo>
                  <a:pt x="1579245" y="899160"/>
                  <a:pt x="1795462" y="924877"/>
                  <a:pt x="2011680" y="950595"/>
                </a:cubicBezTo>
              </a:path>
            </a:pathLst>
          </a:custGeom>
        </p:spPr>
        <p:style>
          <a:lnRef idx="1">
            <a:schemeClr val="dk1"/>
          </a:lnRef>
          <a:fillRef idx="0">
            <a:schemeClr val="dk1"/>
          </a:fillRef>
          <a:effectRef idx="0">
            <a:schemeClr val="dk1"/>
          </a:effectRef>
          <a:fontRef idx="minor">
            <a:schemeClr val="tx1"/>
          </a:fontRef>
        </p:style>
        <p:txBody>
          <a:bodyPr rtlCol="1" anchor="ctr"/>
          <a:lstStyle/>
          <a:p>
            <a:pPr algn="ctr"/>
            <a:endParaRPr lang="fa-IR"/>
          </a:p>
        </p:txBody>
      </p:sp>
      <p:sp>
        <p:nvSpPr>
          <p:cNvPr id="52" name="Freeform 51"/>
          <p:cNvSpPr/>
          <p:nvPr/>
        </p:nvSpPr>
        <p:spPr>
          <a:xfrm>
            <a:off x="2500298" y="4000504"/>
            <a:ext cx="1599244" cy="1052525"/>
          </a:xfrm>
          <a:custGeom>
            <a:avLst/>
            <a:gdLst>
              <a:gd name="connsiteX0" fmla="*/ 0 w 2011680"/>
              <a:gd name="connsiteY0" fmla="*/ 996315 h 996315"/>
              <a:gd name="connsiteX1" fmla="*/ 480060 w 2011680"/>
              <a:gd name="connsiteY1" fmla="*/ 790575 h 996315"/>
              <a:gd name="connsiteX2" fmla="*/ 845820 w 2011680"/>
              <a:gd name="connsiteY2" fmla="*/ 104775 h 996315"/>
              <a:gd name="connsiteX3" fmla="*/ 1108710 w 2011680"/>
              <a:gd name="connsiteY3" fmla="*/ 161925 h 996315"/>
              <a:gd name="connsiteX4" fmla="*/ 1428750 w 2011680"/>
              <a:gd name="connsiteY4" fmla="*/ 767715 h 996315"/>
              <a:gd name="connsiteX5" fmla="*/ 2011680 w 2011680"/>
              <a:gd name="connsiteY5" fmla="*/ 950595 h 9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996315">
                <a:moveTo>
                  <a:pt x="0" y="996315"/>
                </a:moveTo>
                <a:cubicBezTo>
                  <a:pt x="169545" y="967740"/>
                  <a:pt x="339090" y="939165"/>
                  <a:pt x="480060" y="790575"/>
                </a:cubicBezTo>
                <a:cubicBezTo>
                  <a:pt x="621030" y="641985"/>
                  <a:pt x="741045" y="209550"/>
                  <a:pt x="845820" y="104775"/>
                </a:cubicBezTo>
                <a:cubicBezTo>
                  <a:pt x="950595" y="0"/>
                  <a:pt x="1011555" y="51435"/>
                  <a:pt x="1108710" y="161925"/>
                </a:cubicBezTo>
                <a:cubicBezTo>
                  <a:pt x="1205865" y="272415"/>
                  <a:pt x="1278255" y="636270"/>
                  <a:pt x="1428750" y="767715"/>
                </a:cubicBezTo>
                <a:cubicBezTo>
                  <a:pt x="1579245" y="899160"/>
                  <a:pt x="1795462" y="924877"/>
                  <a:pt x="2011680" y="950595"/>
                </a:cubicBezTo>
              </a:path>
            </a:pathLst>
          </a:custGeom>
        </p:spPr>
        <p:style>
          <a:lnRef idx="1">
            <a:schemeClr val="dk1"/>
          </a:lnRef>
          <a:fillRef idx="0">
            <a:schemeClr val="dk1"/>
          </a:fillRef>
          <a:effectRef idx="0">
            <a:schemeClr val="dk1"/>
          </a:effectRef>
          <a:fontRef idx="minor">
            <a:schemeClr val="tx1"/>
          </a:fontRef>
        </p:style>
        <p:txBody>
          <a:bodyPr rtlCol="1" anchor="ctr"/>
          <a:lstStyle/>
          <a:p>
            <a:pPr algn="ctr"/>
            <a:endParaRPr lang="fa-IR"/>
          </a:p>
        </p:txBody>
      </p:sp>
      <p:sp>
        <p:nvSpPr>
          <p:cNvPr id="54" name="Freeform 53"/>
          <p:cNvSpPr/>
          <p:nvPr/>
        </p:nvSpPr>
        <p:spPr>
          <a:xfrm>
            <a:off x="2643174" y="4000504"/>
            <a:ext cx="1285884" cy="1071571"/>
          </a:xfrm>
          <a:custGeom>
            <a:avLst/>
            <a:gdLst>
              <a:gd name="connsiteX0" fmla="*/ 0 w 2011680"/>
              <a:gd name="connsiteY0" fmla="*/ 996315 h 996315"/>
              <a:gd name="connsiteX1" fmla="*/ 480060 w 2011680"/>
              <a:gd name="connsiteY1" fmla="*/ 790575 h 996315"/>
              <a:gd name="connsiteX2" fmla="*/ 845820 w 2011680"/>
              <a:gd name="connsiteY2" fmla="*/ 104775 h 996315"/>
              <a:gd name="connsiteX3" fmla="*/ 1108710 w 2011680"/>
              <a:gd name="connsiteY3" fmla="*/ 161925 h 996315"/>
              <a:gd name="connsiteX4" fmla="*/ 1428750 w 2011680"/>
              <a:gd name="connsiteY4" fmla="*/ 767715 h 996315"/>
              <a:gd name="connsiteX5" fmla="*/ 2011680 w 2011680"/>
              <a:gd name="connsiteY5" fmla="*/ 950595 h 9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996315">
                <a:moveTo>
                  <a:pt x="0" y="996315"/>
                </a:moveTo>
                <a:cubicBezTo>
                  <a:pt x="169545" y="967740"/>
                  <a:pt x="339090" y="939165"/>
                  <a:pt x="480060" y="790575"/>
                </a:cubicBezTo>
                <a:cubicBezTo>
                  <a:pt x="621030" y="641985"/>
                  <a:pt x="741045" y="209550"/>
                  <a:pt x="845820" y="104775"/>
                </a:cubicBezTo>
                <a:cubicBezTo>
                  <a:pt x="950595" y="0"/>
                  <a:pt x="1011555" y="51435"/>
                  <a:pt x="1108710" y="161925"/>
                </a:cubicBezTo>
                <a:cubicBezTo>
                  <a:pt x="1205865" y="272415"/>
                  <a:pt x="1278255" y="636270"/>
                  <a:pt x="1428750" y="767715"/>
                </a:cubicBezTo>
                <a:cubicBezTo>
                  <a:pt x="1579245" y="899160"/>
                  <a:pt x="1795462" y="924877"/>
                  <a:pt x="2011680" y="950595"/>
                </a:cubicBezTo>
              </a:path>
            </a:pathLst>
          </a:custGeom>
        </p:spPr>
        <p:style>
          <a:lnRef idx="1">
            <a:schemeClr val="dk1"/>
          </a:lnRef>
          <a:fillRef idx="0">
            <a:schemeClr val="dk1"/>
          </a:fillRef>
          <a:effectRef idx="0">
            <a:schemeClr val="dk1"/>
          </a:effectRef>
          <a:fontRef idx="minor">
            <a:schemeClr val="tx1"/>
          </a:fontRef>
        </p:style>
        <p:txBody>
          <a:bodyPr rtlCol="1" anchor="ctr"/>
          <a:lstStyle/>
          <a:p>
            <a:pPr algn="ctr"/>
            <a:endParaRPr lang="fa-IR"/>
          </a:p>
        </p:txBody>
      </p:sp>
      <p:cxnSp>
        <p:nvCxnSpPr>
          <p:cNvPr id="59" name="Straight Arrow Connector 58"/>
          <p:cNvCxnSpPr/>
          <p:nvPr/>
        </p:nvCxnSpPr>
        <p:spPr>
          <a:xfrm>
            <a:off x="2571736" y="3714752"/>
            <a:ext cx="1571636" cy="1588"/>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60" name="Straight Arrow Connector 59"/>
          <p:cNvCxnSpPr/>
          <p:nvPr/>
        </p:nvCxnSpPr>
        <p:spPr>
          <a:xfrm>
            <a:off x="2752740" y="3836976"/>
            <a:ext cx="1143008" cy="1588"/>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61" name="Straight Arrow Connector 60"/>
          <p:cNvCxnSpPr/>
          <p:nvPr/>
        </p:nvCxnSpPr>
        <p:spPr>
          <a:xfrm>
            <a:off x="2895616" y="3979852"/>
            <a:ext cx="785818" cy="15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0" y="4071942"/>
            <a:ext cx="1949253" cy="338554"/>
          </a:xfrm>
          <a:prstGeom prst="rect">
            <a:avLst/>
          </a:prstGeom>
          <a:noFill/>
        </p:spPr>
        <p:txBody>
          <a:bodyPr wrap="none" rtlCol="1">
            <a:spAutoFit/>
          </a:bodyPr>
          <a:lstStyle/>
          <a:p>
            <a:r>
              <a:rPr lang="en-US" sz="1600" b="1" dirty="0"/>
              <a:t>Soft Adjacent Radius</a:t>
            </a:r>
            <a:endParaRPr lang="fa-IR" sz="1600" b="1" dirty="0"/>
          </a:p>
        </p:txBody>
      </p:sp>
      <p:sp>
        <p:nvSpPr>
          <p:cNvPr id="63" name="Oval 62"/>
          <p:cNvSpPr/>
          <p:nvPr/>
        </p:nvSpPr>
        <p:spPr>
          <a:xfrm>
            <a:off x="3214678" y="5072074"/>
            <a:ext cx="45719" cy="45719"/>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4" name="TextBox 63"/>
          <p:cNvSpPr txBox="1"/>
          <p:nvPr/>
        </p:nvSpPr>
        <p:spPr>
          <a:xfrm>
            <a:off x="3071802" y="5143512"/>
            <a:ext cx="258405" cy="369332"/>
          </a:xfrm>
          <a:prstGeom prst="rect">
            <a:avLst/>
          </a:prstGeom>
          <a:noFill/>
        </p:spPr>
        <p:txBody>
          <a:bodyPr wrap="none" rtlCol="1">
            <a:spAutoFit/>
          </a:bodyPr>
          <a:lstStyle/>
          <a:p>
            <a:r>
              <a:rPr lang="en-US" dirty="0">
                <a:solidFill>
                  <a:srgbClr val="FF0000"/>
                </a:solidFill>
              </a:rPr>
              <a:t>J</a:t>
            </a:r>
            <a:endParaRPr lang="fa-IR" dirty="0">
              <a:solidFill>
                <a:srgbClr val="FF0000"/>
              </a:solidFill>
            </a:endParaRPr>
          </a:p>
        </p:txBody>
      </p:sp>
      <p:sp>
        <p:nvSpPr>
          <p:cNvPr id="66" name="TextBox 65"/>
          <p:cNvSpPr txBox="1"/>
          <p:nvPr/>
        </p:nvSpPr>
        <p:spPr>
          <a:xfrm>
            <a:off x="5297680" y="2285992"/>
            <a:ext cx="2546979" cy="338554"/>
          </a:xfrm>
          <a:prstGeom prst="rect">
            <a:avLst/>
          </a:prstGeom>
          <a:noFill/>
        </p:spPr>
        <p:txBody>
          <a:bodyPr wrap="none" rtlCol="1">
            <a:spAutoFit/>
          </a:bodyPr>
          <a:lstStyle/>
          <a:p>
            <a:r>
              <a:rPr lang="en-US" sz="1600" b="1" dirty="0"/>
              <a:t>Cooperative neurons (Hard)</a:t>
            </a:r>
            <a:endParaRPr lang="fa-IR" sz="1600" b="1" dirty="0"/>
          </a:p>
        </p:txBody>
      </p:sp>
      <p:sp>
        <p:nvSpPr>
          <p:cNvPr id="67" name="TextBox 66"/>
          <p:cNvSpPr txBox="1"/>
          <p:nvPr/>
        </p:nvSpPr>
        <p:spPr>
          <a:xfrm>
            <a:off x="5357818" y="4143380"/>
            <a:ext cx="2478948" cy="338554"/>
          </a:xfrm>
          <a:prstGeom prst="rect">
            <a:avLst/>
          </a:prstGeom>
          <a:noFill/>
        </p:spPr>
        <p:txBody>
          <a:bodyPr wrap="none" rtlCol="1">
            <a:spAutoFit/>
          </a:bodyPr>
          <a:lstStyle/>
          <a:p>
            <a:r>
              <a:rPr lang="en-US" sz="1600" b="1" dirty="0"/>
              <a:t>Cooperative neurons (Soft)</a:t>
            </a:r>
            <a:endParaRPr lang="fa-IR" sz="1600" b="1" dirty="0"/>
          </a:p>
        </p:txBody>
      </p:sp>
      <p:sp>
        <p:nvSpPr>
          <p:cNvPr id="68" name="Oval 67"/>
          <p:cNvSpPr/>
          <p:nvPr/>
        </p:nvSpPr>
        <p:spPr>
          <a:xfrm>
            <a:off x="5643570" y="2928934"/>
            <a:ext cx="214314" cy="21431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69" name="Oval 68"/>
          <p:cNvSpPr/>
          <p:nvPr/>
        </p:nvSpPr>
        <p:spPr>
          <a:xfrm>
            <a:off x="6000760" y="2928934"/>
            <a:ext cx="214314" cy="21431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70" name="Oval 69"/>
          <p:cNvSpPr/>
          <p:nvPr/>
        </p:nvSpPr>
        <p:spPr>
          <a:xfrm>
            <a:off x="6357950" y="2928934"/>
            <a:ext cx="214314" cy="214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72" name="Oval 71"/>
          <p:cNvSpPr/>
          <p:nvPr/>
        </p:nvSpPr>
        <p:spPr>
          <a:xfrm>
            <a:off x="6715140" y="2928934"/>
            <a:ext cx="214314" cy="214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73" name="Oval 72"/>
          <p:cNvSpPr/>
          <p:nvPr/>
        </p:nvSpPr>
        <p:spPr>
          <a:xfrm>
            <a:off x="7072330" y="2928934"/>
            <a:ext cx="214314" cy="214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74" name="Oval 73"/>
          <p:cNvSpPr/>
          <p:nvPr/>
        </p:nvSpPr>
        <p:spPr>
          <a:xfrm>
            <a:off x="5643570" y="4786322"/>
            <a:ext cx="214314" cy="214314"/>
          </a:xfrm>
          <a:prstGeom prst="ellipse">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5" name="Oval 74"/>
          <p:cNvSpPr/>
          <p:nvPr/>
        </p:nvSpPr>
        <p:spPr>
          <a:xfrm>
            <a:off x="6000760" y="4786322"/>
            <a:ext cx="214314" cy="214314"/>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6" name="Oval 75"/>
          <p:cNvSpPr/>
          <p:nvPr/>
        </p:nvSpPr>
        <p:spPr>
          <a:xfrm>
            <a:off x="6357950" y="4786322"/>
            <a:ext cx="214314" cy="214314"/>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7" name="Oval 76"/>
          <p:cNvSpPr/>
          <p:nvPr/>
        </p:nvSpPr>
        <p:spPr>
          <a:xfrm>
            <a:off x="6715140" y="4786322"/>
            <a:ext cx="214314" cy="214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78" name="Oval 77"/>
          <p:cNvSpPr/>
          <p:nvPr/>
        </p:nvSpPr>
        <p:spPr>
          <a:xfrm>
            <a:off x="7072330" y="4786322"/>
            <a:ext cx="214314" cy="214314"/>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9" name="Oval 78"/>
          <p:cNvSpPr/>
          <p:nvPr/>
        </p:nvSpPr>
        <p:spPr>
          <a:xfrm>
            <a:off x="7429520" y="2928934"/>
            <a:ext cx="214314" cy="21431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80" name="Oval 79"/>
          <p:cNvSpPr/>
          <p:nvPr/>
        </p:nvSpPr>
        <p:spPr>
          <a:xfrm>
            <a:off x="7786710" y="2928934"/>
            <a:ext cx="214314" cy="21431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81" name="Oval 80"/>
          <p:cNvSpPr/>
          <p:nvPr/>
        </p:nvSpPr>
        <p:spPr>
          <a:xfrm>
            <a:off x="8143900" y="2928934"/>
            <a:ext cx="214314" cy="21431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82" name="Oval 81"/>
          <p:cNvSpPr/>
          <p:nvPr/>
        </p:nvSpPr>
        <p:spPr>
          <a:xfrm>
            <a:off x="7429520" y="4786322"/>
            <a:ext cx="214314" cy="214314"/>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3" name="Oval 82"/>
          <p:cNvSpPr/>
          <p:nvPr/>
        </p:nvSpPr>
        <p:spPr>
          <a:xfrm>
            <a:off x="7786710" y="4786322"/>
            <a:ext cx="214314" cy="214314"/>
          </a:xfrm>
          <a:prstGeom prst="ellipse">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4" name="Oval 83"/>
          <p:cNvSpPr/>
          <p:nvPr/>
        </p:nvSpPr>
        <p:spPr>
          <a:xfrm>
            <a:off x="8143900" y="4786322"/>
            <a:ext cx="214314" cy="214314"/>
          </a:xfrm>
          <a:prstGeom prst="ellipse">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solidFill>
                <a:schemeClr val="bg1">
                  <a:lumMod val="85000"/>
                </a:schemeClr>
              </a:solidFill>
            </a:endParaRPr>
          </a:p>
        </p:txBody>
      </p:sp>
      <p:sp>
        <p:nvSpPr>
          <p:cNvPr id="85" name="Oval 84"/>
          <p:cNvSpPr/>
          <p:nvPr/>
        </p:nvSpPr>
        <p:spPr>
          <a:xfrm>
            <a:off x="5286380" y="2928934"/>
            <a:ext cx="214314" cy="21431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86" name="Oval 85"/>
          <p:cNvSpPr/>
          <p:nvPr/>
        </p:nvSpPr>
        <p:spPr>
          <a:xfrm>
            <a:off x="5286380" y="4786322"/>
            <a:ext cx="214314" cy="214314"/>
          </a:xfrm>
          <a:prstGeom prst="ellipse">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1" anchor="ctr"/>
          <a:lstStyle/>
          <a:p>
            <a:pPr algn="ctr"/>
            <a:endParaRPr lang="fa-IR"/>
          </a:p>
        </p:txBody>
      </p:sp>
      <p:sp>
        <p:nvSpPr>
          <p:cNvPr id="88" name="TextBox 87"/>
          <p:cNvSpPr txBox="1"/>
          <p:nvPr/>
        </p:nvSpPr>
        <p:spPr>
          <a:xfrm flipH="1">
            <a:off x="142844" y="5214950"/>
            <a:ext cx="3571900" cy="800219"/>
          </a:xfrm>
          <a:prstGeom prst="rect">
            <a:avLst/>
          </a:prstGeom>
          <a:noFill/>
        </p:spPr>
        <p:txBody>
          <a:bodyPr wrap="square" rtlCol="1">
            <a:spAutoFit/>
          </a:bodyPr>
          <a:lstStyle/>
          <a:p>
            <a:pPr algn="l"/>
            <a:r>
              <a:rPr lang="fa-IR" dirty="0"/>
              <a:t>  </a:t>
            </a:r>
            <a:r>
              <a:rPr lang="en-US" sz="1400" dirty="0"/>
              <a:t>More Computational load</a:t>
            </a:r>
            <a:endParaRPr lang="fa-IR" sz="1400" dirty="0"/>
          </a:p>
          <a:p>
            <a:pPr algn="l"/>
            <a:r>
              <a:rPr lang="en-US" sz="1400" dirty="0"/>
              <a:t>With better accuracy in clustering</a:t>
            </a:r>
            <a:endParaRPr lang="fa-IR" sz="1400" dirty="0"/>
          </a:p>
          <a:p>
            <a:pPr algn="l"/>
            <a:endParaRPr lang="fa-IR" sz="1400" dirty="0"/>
          </a:p>
        </p:txBody>
      </p:sp>
      <p:sp>
        <p:nvSpPr>
          <p:cNvPr id="48" name="Slide Number Placeholder 4">
            <a:extLst>
              <a:ext uri="{FF2B5EF4-FFF2-40B4-BE49-F238E27FC236}">
                <a16:creationId xmlns:a16="http://schemas.microsoft.com/office/drawing/2014/main" id="{D8036E2E-1A5A-4040-9FA0-16131E1C1E6B}"/>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pPr rtl="0"/>
            <a:r>
              <a:rPr lang="en-US" sz="2000" b="1" dirty="0"/>
              <a:t>“Two Common Design Approaches in NNs”</a:t>
            </a:r>
            <a:endParaRPr lang="fa-IR" sz="2000" b="1" dirty="0"/>
          </a:p>
        </p:txBody>
      </p:sp>
      <p:sp>
        <p:nvSpPr>
          <p:cNvPr id="3" name="Content Placeholder 2"/>
          <p:cNvSpPr>
            <a:spLocks noGrp="1"/>
          </p:cNvSpPr>
          <p:nvPr>
            <p:ph idx="1"/>
          </p:nvPr>
        </p:nvSpPr>
        <p:spPr>
          <a:xfrm>
            <a:off x="500034" y="928670"/>
            <a:ext cx="8229600" cy="5643602"/>
          </a:xfrm>
        </p:spPr>
        <p:txBody>
          <a:bodyPr>
            <a:normAutofit fontScale="85000" lnSpcReduction="20000"/>
          </a:bodyPr>
          <a:lstStyle/>
          <a:p>
            <a:pPr algn="l" rtl="0">
              <a:buNone/>
            </a:pPr>
            <a:r>
              <a:rPr lang="en-US" sz="2800" b="1" dirty="0">
                <a:solidFill>
                  <a:srgbClr val="00B0F0"/>
                </a:solidFill>
              </a:rPr>
              <a:t>1- Layer-Based Design </a:t>
            </a:r>
            <a:r>
              <a:rPr lang="en-US" sz="2400" b="1" dirty="0">
                <a:solidFill>
                  <a:srgbClr val="FF0000"/>
                </a:solidFill>
              </a:rPr>
              <a:t>(For supervised Problems)</a:t>
            </a:r>
          </a:p>
          <a:p>
            <a:pPr algn="l" rtl="0">
              <a:buNone/>
            </a:pPr>
            <a:endParaRPr lang="en-US" sz="2400" dirty="0">
              <a:solidFill>
                <a:srgbClr val="00B050"/>
              </a:solidFill>
            </a:endParaRPr>
          </a:p>
          <a:p>
            <a:pPr algn="l" rtl="0">
              <a:buNone/>
            </a:pPr>
            <a:endParaRPr lang="en-US" sz="2400" dirty="0">
              <a:solidFill>
                <a:srgbClr val="00B050"/>
              </a:solidFill>
            </a:endParaRPr>
          </a:p>
          <a:p>
            <a:pPr algn="l" rtl="0">
              <a:buNone/>
            </a:pPr>
            <a:endParaRPr lang="en-US" sz="2400" dirty="0">
              <a:solidFill>
                <a:srgbClr val="00B050"/>
              </a:solidFill>
            </a:endParaRPr>
          </a:p>
          <a:p>
            <a:pPr algn="l" rtl="0">
              <a:buNone/>
            </a:pPr>
            <a:endParaRPr lang="en-US" sz="2400" dirty="0">
              <a:solidFill>
                <a:srgbClr val="00B050"/>
              </a:solidFill>
            </a:endParaRPr>
          </a:p>
          <a:p>
            <a:pPr algn="l" rtl="0">
              <a:buNone/>
            </a:pPr>
            <a:endParaRPr lang="en-US" sz="2400" dirty="0"/>
          </a:p>
          <a:p>
            <a:pPr algn="l" rtl="0">
              <a:buNone/>
            </a:pPr>
            <a:endParaRPr lang="en-US" sz="2400" dirty="0"/>
          </a:p>
          <a:p>
            <a:pPr algn="l" rtl="0"/>
            <a:endParaRPr lang="en-US" sz="2400" dirty="0"/>
          </a:p>
          <a:p>
            <a:pPr algn="l" rtl="0"/>
            <a:endParaRPr lang="en-US" sz="2400" dirty="0"/>
          </a:p>
          <a:p>
            <a:pPr algn="l" rtl="0"/>
            <a:r>
              <a:rPr lang="en-US" sz="2400" dirty="0"/>
              <a:t>Partitioning layers	          </a:t>
            </a:r>
            <a:r>
              <a:rPr lang="en-US" sz="2100" dirty="0">
                <a:solidFill>
                  <a:srgbClr val="0070C0"/>
                </a:solidFill>
              </a:rPr>
              <a:t>(</a:t>
            </a:r>
            <a:r>
              <a:rPr lang="en-US" sz="2100" b="1" dirty="0">
                <a:solidFill>
                  <a:srgbClr val="0070C0"/>
                </a:solidFill>
              </a:rPr>
              <a:t>MLP-</a:t>
            </a:r>
            <a:r>
              <a:rPr lang="en-US" sz="2100" b="1" dirty="0" err="1">
                <a:solidFill>
                  <a:srgbClr val="0070C0"/>
                </a:solidFill>
              </a:rPr>
              <a:t>MAdaline</a:t>
            </a:r>
            <a:r>
              <a:rPr lang="en-US" sz="2100" b="1" dirty="0">
                <a:solidFill>
                  <a:srgbClr val="0070C0"/>
                </a:solidFill>
              </a:rPr>
              <a:t>-….</a:t>
            </a:r>
            <a:r>
              <a:rPr lang="en-US" sz="2100" dirty="0">
                <a:solidFill>
                  <a:srgbClr val="0070C0"/>
                </a:solidFill>
              </a:rPr>
              <a:t>)</a:t>
            </a:r>
          </a:p>
          <a:p>
            <a:pPr algn="l" rtl="0"/>
            <a:r>
              <a:rPr lang="en-US" sz="2400" dirty="0"/>
              <a:t>Mapping layers            	          </a:t>
            </a:r>
            <a:r>
              <a:rPr lang="en-US" sz="2100" dirty="0">
                <a:solidFill>
                  <a:srgbClr val="0070C0"/>
                </a:solidFill>
              </a:rPr>
              <a:t>(</a:t>
            </a:r>
            <a:r>
              <a:rPr lang="en-US" sz="2100" b="1" dirty="0">
                <a:solidFill>
                  <a:srgbClr val="0070C0"/>
                </a:solidFill>
              </a:rPr>
              <a:t>MLP-…</a:t>
            </a:r>
            <a:r>
              <a:rPr lang="en-US" sz="2100" dirty="0">
                <a:solidFill>
                  <a:srgbClr val="0070C0"/>
                </a:solidFill>
              </a:rPr>
              <a:t>)</a:t>
            </a:r>
          </a:p>
          <a:p>
            <a:pPr algn="l" rtl="0"/>
            <a:r>
              <a:rPr lang="en-US" sz="2400" dirty="0"/>
              <a:t>Encoding Layers                        </a:t>
            </a:r>
            <a:r>
              <a:rPr lang="en-US" sz="2100" dirty="0">
                <a:solidFill>
                  <a:srgbClr val="0070C0"/>
                </a:solidFill>
              </a:rPr>
              <a:t>(</a:t>
            </a:r>
            <a:r>
              <a:rPr lang="en-US" sz="2100" b="1" dirty="0">
                <a:solidFill>
                  <a:srgbClr val="0070C0"/>
                </a:solidFill>
              </a:rPr>
              <a:t>Auto-Encoder/RBM…</a:t>
            </a:r>
            <a:r>
              <a:rPr lang="en-US" sz="2100" dirty="0">
                <a:solidFill>
                  <a:srgbClr val="0070C0"/>
                </a:solidFill>
              </a:rPr>
              <a:t>)</a:t>
            </a:r>
          </a:p>
          <a:p>
            <a:pPr algn="l" rtl="0"/>
            <a:r>
              <a:rPr lang="en-US" sz="2400" dirty="0"/>
              <a:t>Decoding layers                        </a:t>
            </a:r>
            <a:r>
              <a:rPr lang="en-US" sz="2100" dirty="0">
                <a:solidFill>
                  <a:srgbClr val="0070C0"/>
                </a:solidFill>
              </a:rPr>
              <a:t>(</a:t>
            </a:r>
            <a:r>
              <a:rPr lang="en-US" sz="2100" b="1" dirty="0">
                <a:solidFill>
                  <a:srgbClr val="0070C0"/>
                </a:solidFill>
              </a:rPr>
              <a:t>Auto-Encoder/RBM...</a:t>
            </a:r>
            <a:r>
              <a:rPr lang="en-US" sz="2100" dirty="0">
                <a:solidFill>
                  <a:srgbClr val="0070C0"/>
                </a:solidFill>
              </a:rPr>
              <a:t>)</a:t>
            </a:r>
          </a:p>
          <a:p>
            <a:pPr algn="l" rtl="0"/>
            <a:r>
              <a:rPr lang="en-US" sz="2400" dirty="0"/>
              <a:t>Convolutional layers                </a:t>
            </a:r>
            <a:r>
              <a:rPr lang="en-US" sz="2100" dirty="0">
                <a:solidFill>
                  <a:srgbClr val="0070C0"/>
                </a:solidFill>
              </a:rPr>
              <a:t>(</a:t>
            </a:r>
            <a:r>
              <a:rPr lang="en-US" sz="2100" b="1" dirty="0">
                <a:solidFill>
                  <a:srgbClr val="0070C0"/>
                </a:solidFill>
              </a:rPr>
              <a:t>CNN</a:t>
            </a:r>
            <a:r>
              <a:rPr lang="en-US" sz="2100" dirty="0">
                <a:solidFill>
                  <a:srgbClr val="0070C0"/>
                </a:solidFill>
              </a:rPr>
              <a:t>)</a:t>
            </a:r>
          </a:p>
          <a:p>
            <a:pPr algn="l" rtl="0"/>
            <a:r>
              <a:rPr lang="en-US" sz="2400" dirty="0"/>
              <a:t>Pooling/Subsampling layers   </a:t>
            </a:r>
            <a:r>
              <a:rPr lang="en-US" sz="2100" dirty="0">
                <a:solidFill>
                  <a:srgbClr val="0070C0"/>
                </a:solidFill>
              </a:rPr>
              <a:t>(</a:t>
            </a:r>
            <a:r>
              <a:rPr lang="en-US" sz="2100" b="1" dirty="0">
                <a:solidFill>
                  <a:srgbClr val="0070C0"/>
                </a:solidFill>
              </a:rPr>
              <a:t>CNN</a:t>
            </a:r>
            <a:r>
              <a:rPr lang="en-US" sz="2100" dirty="0">
                <a:solidFill>
                  <a:srgbClr val="0070C0"/>
                </a:solidFill>
              </a:rPr>
              <a:t>)</a:t>
            </a:r>
          </a:p>
          <a:p>
            <a:pPr algn="l" rtl="0"/>
            <a:r>
              <a:rPr lang="en-US" sz="2400" dirty="0"/>
              <a:t>Recurrent Layers                       </a:t>
            </a:r>
            <a:r>
              <a:rPr lang="en-US" sz="2100" dirty="0">
                <a:solidFill>
                  <a:srgbClr val="0070C0"/>
                </a:solidFill>
              </a:rPr>
              <a:t>(</a:t>
            </a:r>
            <a:r>
              <a:rPr lang="en-US" sz="2100" b="1" dirty="0">
                <a:solidFill>
                  <a:srgbClr val="0070C0"/>
                </a:solidFill>
              </a:rPr>
              <a:t>RNN-LSTM-GRU</a:t>
            </a:r>
            <a:r>
              <a:rPr lang="en-US" sz="2100" dirty="0">
                <a:solidFill>
                  <a:srgbClr val="0070C0"/>
                </a:solidFill>
              </a:rPr>
              <a:t>…)</a:t>
            </a:r>
          </a:p>
          <a:p>
            <a:pPr algn="l" rtl="0"/>
            <a:r>
              <a:rPr lang="en-US" sz="2400" dirty="0" err="1"/>
              <a:t>Softmax</a:t>
            </a:r>
            <a:r>
              <a:rPr lang="en-US" sz="2400" dirty="0"/>
              <a:t>/normalizing               </a:t>
            </a:r>
            <a:r>
              <a:rPr lang="en-US" sz="2100" dirty="0">
                <a:solidFill>
                  <a:srgbClr val="0070C0"/>
                </a:solidFill>
              </a:rPr>
              <a:t>(</a:t>
            </a:r>
            <a:r>
              <a:rPr lang="en-US" sz="2100" b="1" dirty="0">
                <a:solidFill>
                  <a:srgbClr val="0070C0"/>
                </a:solidFill>
              </a:rPr>
              <a:t>CNN</a:t>
            </a:r>
            <a:r>
              <a:rPr lang="en-US" sz="2100" dirty="0">
                <a:solidFill>
                  <a:srgbClr val="0070C0"/>
                </a:solidFill>
              </a:rPr>
              <a:t>-…)</a:t>
            </a:r>
            <a:endParaRPr lang="en-US" sz="2100" dirty="0"/>
          </a:p>
          <a:p>
            <a:pPr algn="l" rtl="0">
              <a:buNone/>
            </a:pPr>
            <a:endParaRPr lang="en-US" sz="2400" dirty="0"/>
          </a:p>
          <a:p>
            <a:pPr algn="l" rtl="0">
              <a:buNone/>
            </a:pPr>
            <a:endParaRPr lang="en-US" sz="2400" dirty="0"/>
          </a:p>
          <a:p>
            <a:pPr algn="l" rtl="0">
              <a:buNone/>
            </a:pPr>
            <a:endParaRPr lang="en-US" sz="2400" dirty="0"/>
          </a:p>
        </p:txBody>
      </p:sp>
      <p:sp>
        <p:nvSpPr>
          <p:cNvPr id="512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512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5125" name="Rectangle 5"/>
          <p:cNvSpPr>
            <a:spLocks noChangeArrowheads="1"/>
          </p:cNvSpPr>
          <p:nvPr/>
        </p:nvSpPr>
        <p:spPr bwMode="auto">
          <a:xfrm>
            <a:off x="0" y="10668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5133"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5134" name="Rectangle 14"/>
          <p:cNvSpPr>
            <a:spLocks noChangeArrowheads="1"/>
          </p:cNvSpPr>
          <p:nvPr/>
        </p:nvSpPr>
        <p:spPr bwMode="auto">
          <a:xfrm>
            <a:off x="0" y="1028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grpSp>
        <p:nvGrpSpPr>
          <p:cNvPr id="37" name="Group 36"/>
          <p:cNvGrpSpPr/>
          <p:nvPr/>
        </p:nvGrpSpPr>
        <p:grpSpPr>
          <a:xfrm>
            <a:off x="1500166" y="1428736"/>
            <a:ext cx="7216032" cy="2155282"/>
            <a:chOff x="1500166" y="1428736"/>
            <a:chExt cx="7216032" cy="2155282"/>
          </a:xfrm>
        </p:grpSpPr>
        <p:grpSp>
          <p:nvGrpSpPr>
            <p:cNvPr id="39" name="Group 38"/>
            <p:cNvGrpSpPr/>
            <p:nvPr/>
          </p:nvGrpSpPr>
          <p:grpSpPr>
            <a:xfrm>
              <a:off x="1500166" y="1428736"/>
              <a:ext cx="5216013" cy="1827063"/>
              <a:chOff x="1571604" y="2000240"/>
              <a:chExt cx="5216013" cy="1827063"/>
            </a:xfrm>
          </p:grpSpPr>
          <p:grpSp>
            <p:nvGrpSpPr>
              <p:cNvPr id="27" name="Group 26"/>
              <p:cNvGrpSpPr/>
              <p:nvPr/>
            </p:nvGrpSpPr>
            <p:grpSpPr>
              <a:xfrm>
                <a:off x="3214678" y="2000240"/>
                <a:ext cx="1928826" cy="1571638"/>
                <a:chOff x="1643042" y="2071677"/>
                <a:chExt cx="1785950" cy="1285885"/>
              </a:xfrm>
            </p:grpSpPr>
            <p:grpSp>
              <p:nvGrpSpPr>
                <p:cNvPr id="19" name="Group 18"/>
                <p:cNvGrpSpPr/>
                <p:nvPr/>
              </p:nvGrpSpPr>
              <p:grpSpPr>
                <a:xfrm>
                  <a:off x="2000232" y="2071677"/>
                  <a:ext cx="928694" cy="1285885"/>
                  <a:chOff x="2000232" y="2071677"/>
                  <a:chExt cx="928694" cy="1285885"/>
                </a:xfrm>
              </p:grpSpPr>
              <p:sp>
                <p:nvSpPr>
                  <p:cNvPr id="5" name="Rectangle 4"/>
                  <p:cNvSpPr/>
                  <p:nvPr/>
                </p:nvSpPr>
                <p:spPr>
                  <a:xfrm>
                    <a:off x="2000232" y="2071677"/>
                    <a:ext cx="71438" cy="1285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p:cNvSpPr/>
                  <p:nvPr/>
                </p:nvSpPr>
                <p:spPr>
                  <a:xfrm>
                    <a:off x="2143108" y="2143116"/>
                    <a:ext cx="61914" cy="11430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7" name="Rectangle 6"/>
                  <p:cNvSpPr/>
                  <p:nvPr/>
                </p:nvSpPr>
                <p:spPr>
                  <a:xfrm>
                    <a:off x="2285984" y="2214554"/>
                    <a:ext cx="214314" cy="10001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fa-IR"/>
                  </a:p>
                </p:txBody>
              </p:sp>
              <p:sp>
                <p:nvSpPr>
                  <p:cNvPr id="8" name="Rectangle 7"/>
                  <p:cNvSpPr/>
                  <p:nvPr/>
                </p:nvSpPr>
                <p:spPr>
                  <a:xfrm>
                    <a:off x="2571736" y="2071678"/>
                    <a:ext cx="142876" cy="12858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fa-IR"/>
                  </a:p>
                </p:txBody>
              </p:sp>
              <p:sp>
                <p:nvSpPr>
                  <p:cNvPr id="9" name="Rectangle 8"/>
                  <p:cNvSpPr/>
                  <p:nvPr/>
                </p:nvSpPr>
                <p:spPr>
                  <a:xfrm>
                    <a:off x="2786050" y="2143116"/>
                    <a:ext cx="142876" cy="11430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grpSp>
            <p:grpSp>
              <p:nvGrpSpPr>
                <p:cNvPr id="20" name="Group 19"/>
                <p:cNvGrpSpPr/>
                <p:nvPr/>
              </p:nvGrpSpPr>
              <p:grpSpPr>
                <a:xfrm>
                  <a:off x="1643042" y="2214554"/>
                  <a:ext cx="142876" cy="857256"/>
                  <a:chOff x="1500166" y="2214554"/>
                  <a:chExt cx="142876" cy="857256"/>
                </a:xfrm>
              </p:grpSpPr>
              <p:sp>
                <p:nvSpPr>
                  <p:cNvPr id="10" name="Oval 9"/>
                  <p:cNvSpPr/>
                  <p:nvPr/>
                </p:nvSpPr>
                <p:spPr>
                  <a:xfrm>
                    <a:off x="1500166" y="2357430"/>
                    <a:ext cx="142876" cy="142876"/>
                  </a:xfrm>
                  <a:prstGeom prst="ellips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fa-IR"/>
                  </a:p>
                </p:txBody>
              </p:sp>
              <p:sp>
                <p:nvSpPr>
                  <p:cNvPr id="11" name="Oval 10"/>
                  <p:cNvSpPr/>
                  <p:nvPr/>
                </p:nvSpPr>
                <p:spPr>
                  <a:xfrm>
                    <a:off x="1500166" y="2509830"/>
                    <a:ext cx="142876" cy="142876"/>
                  </a:xfrm>
                  <a:prstGeom prst="ellips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fa-IR"/>
                  </a:p>
                </p:txBody>
              </p:sp>
              <p:sp>
                <p:nvSpPr>
                  <p:cNvPr id="12" name="Oval 11"/>
                  <p:cNvSpPr/>
                  <p:nvPr/>
                </p:nvSpPr>
                <p:spPr>
                  <a:xfrm>
                    <a:off x="1500166" y="2214554"/>
                    <a:ext cx="142876" cy="142876"/>
                  </a:xfrm>
                  <a:prstGeom prst="ellips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fa-IR"/>
                  </a:p>
                </p:txBody>
              </p:sp>
              <p:sp>
                <p:nvSpPr>
                  <p:cNvPr id="13" name="Oval 12"/>
                  <p:cNvSpPr/>
                  <p:nvPr/>
                </p:nvSpPr>
                <p:spPr>
                  <a:xfrm>
                    <a:off x="1500166" y="2928934"/>
                    <a:ext cx="142876" cy="142876"/>
                  </a:xfrm>
                  <a:prstGeom prst="ellips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fa-IR"/>
                  </a:p>
                </p:txBody>
              </p:sp>
              <p:cxnSp>
                <p:nvCxnSpPr>
                  <p:cNvPr id="15" name="Straight Connector 14"/>
                  <p:cNvCxnSpPr>
                    <a:stCxn id="11" idx="4"/>
                    <a:endCxn id="13" idx="0"/>
                  </p:cNvCxnSpPr>
                  <p:nvPr/>
                </p:nvCxnSpPr>
                <p:spPr>
                  <a:xfrm rot="5400000">
                    <a:off x="1433490" y="2790820"/>
                    <a:ext cx="276228"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214678" y="2143116"/>
                  <a:ext cx="214314" cy="1000132"/>
                  <a:chOff x="1500166" y="2214554"/>
                  <a:chExt cx="142876" cy="857256"/>
                </a:xfrm>
              </p:grpSpPr>
              <p:sp>
                <p:nvSpPr>
                  <p:cNvPr id="22" name="Oval 21"/>
                  <p:cNvSpPr/>
                  <p:nvPr/>
                </p:nvSpPr>
                <p:spPr>
                  <a:xfrm>
                    <a:off x="1500166" y="2357430"/>
                    <a:ext cx="142876" cy="142876"/>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fa-IR"/>
                  </a:p>
                </p:txBody>
              </p:sp>
              <p:sp>
                <p:nvSpPr>
                  <p:cNvPr id="23" name="Oval 22"/>
                  <p:cNvSpPr/>
                  <p:nvPr/>
                </p:nvSpPr>
                <p:spPr>
                  <a:xfrm>
                    <a:off x="1500166" y="2509830"/>
                    <a:ext cx="142876" cy="142876"/>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fa-IR"/>
                  </a:p>
                </p:txBody>
              </p:sp>
              <p:sp>
                <p:nvSpPr>
                  <p:cNvPr id="24" name="Oval 23"/>
                  <p:cNvSpPr/>
                  <p:nvPr/>
                </p:nvSpPr>
                <p:spPr>
                  <a:xfrm>
                    <a:off x="1500166" y="2214554"/>
                    <a:ext cx="142876" cy="142876"/>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fa-IR"/>
                  </a:p>
                </p:txBody>
              </p:sp>
              <p:sp>
                <p:nvSpPr>
                  <p:cNvPr id="25" name="Oval 24"/>
                  <p:cNvSpPr/>
                  <p:nvPr/>
                </p:nvSpPr>
                <p:spPr>
                  <a:xfrm>
                    <a:off x="1500166" y="2928934"/>
                    <a:ext cx="142876" cy="142876"/>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fa-IR"/>
                  </a:p>
                </p:txBody>
              </p:sp>
              <p:cxnSp>
                <p:nvCxnSpPr>
                  <p:cNvPr id="26" name="Straight Connector 25"/>
                  <p:cNvCxnSpPr>
                    <a:stCxn id="23" idx="4"/>
                    <a:endCxn id="25" idx="0"/>
                  </p:cNvCxnSpPr>
                  <p:nvPr/>
                </p:nvCxnSpPr>
                <p:spPr>
                  <a:xfrm rot="5400000">
                    <a:off x="1433490" y="2790820"/>
                    <a:ext cx="276228"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sp>
            <p:nvSpPr>
              <p:cNvPr id="28" name="TextBox 27"/>
              <p:cNvSpPr txBox="1"/>
              <p:nvPr/>
            </p:nvSpPr>
            <p:spPr>
              <a:xfrm>
                <a:off x="1571604" y="2357430"/>
                <a:ext cx="1550809" cy="553998"/>
              </a:xfrm>
              <a:prstGeom prst="rect">
                <a:avLst/>
              </a:prstGeom>
              <a:noFill/>
            </p:spPr>
            <p:txBody>
              <a:bodyPr wrap="none" rtlCol="1">
                <a:spAutoFit/>
              </a:bodyPr>
              <a:lstStyle/>
              <a:p>
                <a:r>
                  <a:rPr lang="en-US" b="1" dirty="0">
                    <a:solidFill>
                      <a:srgbClr val="00B050"/>
                    </a:solidFill>
                  </a:rPr>
                  <a:t>Input patterns</a:t>
                </a:r>
              </a:p>
              <a:p>
                <a:r>
                  <a:rPr lang="en-US" sz="1200" b="1" dirty="0">
                    <a:solidFill>
                      <a:srgbClr val="FF0000"/>
                    </a:solidFill>
                  </a:rPr>
                  <a:t>Explicit or Implicit</a:t>
                </a:r>
                <a:endParaRPr lang="fa-IR" sz="1200" b="1" dirty="0">
                  <a:solidFill>
                    <a:srgbClr val="FF0000"/>
                  </a:solidFill>
                </a:endParaRPr>
              </a:p>
            </p:txBody>
          </p:sp>
          <p:sp>
            <p:nvSpPr>
              <p:cNvPr id="29" name="TextBox 28"/>
              <p:cNvSpPr txBox="1"/>
              <p:nvPr/>
            </p:nvSpPr>
            <p:spPr>
              <a:xfrm>
                <a:off x="5214942" y="2357430"/>
                <a:ext cx="1572675" cy="553998"/>
              </a:xfrm>
              <a:prstGeom prst="rect">
                <a:avLst/>
              </a:prstGeom>
              <a:noFill/>
            </p:spPr>
            <p:txBody>
              <a:bodyPr wrap="none" rtlCol="1">
                <a:spAutoFit/>
              </a:bodyPr>
              <a:lstStyle/>
              <a:p>
                <a:r>
                  <a:rPr lang="en-US" b="1" dirty="0">
                    <a:solidFill>
                      <a:srgbClr val="00B050"/>
                    </a:solidFill>
                  </a:rPr>
                  <a:t>Target outputs</a:t>
                </a:r>
              </a:p>
              <a:p>
                <a:pPr algn="ctr"/>
                <a:r>
                  <a:rPr lang="en-US" sz="1200" b="1" dirty="0">
                    <a:solidFill>
                      <a:srgbClr val="FF0000"/>
                    </a:solidFill>
                  </a:rPr>
                  <a:t>Labels-Patterns</a:t>
                </a:r>
                <a:endParaRPr lang="fa-IR" sz="1200" b="1" dirty="0">
                  <a:solidFill>
                    <a:srgbClr val="FF0000"/>
                  </a:solidFill>
                </a:endParaRPr>
              </a:p>
            </p:txBody>
          </p:sp>
          <p:pic>
            <p:nvPicPr>
              <p:cNvPr id="5123"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286116" y="3286124"/>
                <a:ext cx="1857388" cy="541179"/>
              </a:xfrm>
              <a:prstGeom prst="rect">
                <a:avLst/>
              </a:prstGeom>
              <a:noFill/>
            </p:spPr>
          </p:pic>
        </p:grpSp>
        <p:grpSp>
          <p:nvGrpSpPr>
            <p:cNvPr id="36" name="Group 35"/>
            <p:cNvGrpSpPr/>
            <p:nvPr/>
          </p:nvGrpSpPr>
          <p:grpSpPr>
            <a:xfrm>
              <a:off x="4143373" y="2214554"/>
              <a:ext cx="4572825" cy="1369464"/>
              <a:chOff x="4143373" y="2214554"/>
              <a:chExt cx="4572825" cy="1369464"/>
            </a:xfrm>
          </p:grpSpPr>
          <p:sp>
            <p:nvSpPr>
              <p:cNvPr id="31" name="TextBox 30"/>
              <p:cNvSpPr txBox="1"/>
              <p:nvPr/>
            </p:nvSpPr>
            <p:spPr>
              <a:xfrm>
                <a:off x="7143768" y="2285992"/>
                <a:ext cx="1473481" cy="369332"/>
              </a:xfrm>
              <a:prstGeom prst="rect">
                <a:avLst/>
              </a:prstGeom>
            </p:spPr>
            <p:style>
              <a:lnRef idx="2">
                <a:schemeClr val="accent6"/>
              </a:lnRef>
              <a:fillRef idx="1">
                <a:schemeClr val="lt1"/>
              </a:fillRef>
              <a:effectRef idx="0">
                <a:schemeClr val="accent6"/>
              </a:effectRef>
              <a:fontRef idx="minor">
                <a:schemeClr val="dk1"/>
              </a:fontRef>
            </p:style>
            <p:txBody>
              <a:bodyPr wrap="none" rtlCol="1">
                <a:spAutoFit/>
              </a:bodyPr>
              <a:lstStyle/>
              <a:p>
                <a:r>
                  <a:rPr lang="en-US" b="1" dirty="0">
                    <a:solidFill>
                      <a:srgbClr val="00B050"/>
                    </a:solidFill>
                  </a:rPr>
                  <a:t>Loss Function</a:t>
                </a:r>
                <a:endParaRPr lang="fa-IR" sz="1200" dirty="0">
                  <a:solidFill>
                    <a:srgbClr val="FF0000"/>
                  </a:solidFill>
                </a:endParaRPr>
              </a:p>
            </p:txBody>
          </p:sp>
          <p:cxnSp>
            <p:nvCxnSpPr>
              <p:cNvPr id="33" name="Elbow Connector 32"/>
              <p:cNvCxnSpPr>
                <a:stCxn id="31" idx="2"/>
                <a:endCxn id="5123" idx="2"/>
              </p:cNvCxnSpPr>
              <p:nvPr/>
            </p:nvCxnSpPr>
            <p:spPr>
              <a:xfrm rot="5400000">
                <a:off x="5711704" y="1086993"/>
                <a:ext cx="600475" cy="3737137"/>
              </a:xfrm>
              <a:prstGeom prst="bentConnector3">
                <a:avLst>
                  <a:gd name="adj1" fmla="val 162212"/>
                </a:avLst>
              </a:prstGeom>
              <a:ln w="76200" cmpd="tri">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14876" y="3214686"/>
                <a:ext cx="2643206" cy="369332"/>
              </a:xfrm>
              <a:prstGeom prst="rect">
                <a:avLst/>
              </a:prstGeom>
              <a:noFill/>
            </p:spPr>
            <p:txBody>
              <a:bodyPr wrap="square" rtlCol="1">
                <a:spAutoFit/>
              </a:bodyPr>
              <a:lstStyle/>
              <a:p>
                <a:pPr algn="ctr"/>
                <a:r>
                  <a:rPr lang="en-US" b="1" dirty="0">
                    <a:solidFill>
                      <a:srgbClr val="7030A0"/>
                    </a:solidFill>
                  </a:rPr>
                  <a:t>Error Back Propagation</a:t>
                </a:r>
                <a:endParaRPr lang="fa-IR" dirty="0">
                  <a:solidFill>
                    <a:srgbClr val="7030A0"/>
                  </a:solidFill>
                </a:endParaRPr>
              </a:p>
            </p:txBody>
          </p:sp>
          <p:cxnSp>
            <p:nvCxnSpPr>
              <p:cNvPr id="68" name="Straight Arrow Connector 67"/>
              <p:cNvCxnSpPr/>
              <p:nvPr/>
            </p:nvCxnSpPr>
            <p:spPr>
              <a:xfrm rot="5400000">
                <a:off x="8430446" y="2499512"/>
                <a:ext cx="570710" cy="794"/>
              </a:xfrm>
              <a:prstGeom prst="straightConnector1">
                <a:avLst/>
              </a:prstGeom>
              <a:ln w="635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0" name="Slide Number Placeholder 4">
            <a:extLst>
              <a:ext uri="{FF2B5EF4-FFF2-40B4-BE49-F238E27FC236}">
                <a16:creationId xmlns:a16="http://schemas.microsoft.com/office/drawing/2014/main" id="{50E69406-3B87-4DE3-B128-1EF8272888D8}"/>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a:solidFill>
                  <a:srgbClr val="0070C0"/>
                </a:solidFill>
              </a:rPr>
              <a:t>Other mechanism for clustering</a:t>
            </a:r>
            <a:endParaRPr lang="fa-IR" sz="2800" b="1" dirty="0">
              <a:solidFill>
                <a:srgbClr val="0070C0"/>
              </a:solidFill>
            </a:endParaRPr>
          </a:p>
        </p:txBody>
      </p:sp>
      <p:sp>
        <p:nvSpPr>
          <p:cNvPr id="3" name="Content Placeholder 2"/>
          <p:cNvSpPr>
            <a:spLocks noGrp="1"/>
          </p:cNvSpPr>
          <p:nvPr>
            <p:ph idx="1"/>
          </p:nvPr>
        </p:nvSpPr>
        <p:spPr/>
        <p:txBody>
          <a:bodyPr/>
          <a:lstStyle/>
          <a:p>
            <a:pPr algn="l" rtl="0"/>
            <a:r>
              <a:rPr lang="en-US" sz="2800" b="1" dirty="0"/>
              <a:t>LVQ</a:t>
            </a:r>
            <a:r>
              <a:rPr lang="en-US" sz="2000" b="1" dirty="0"/>
              <a:t>1,2</a:t>
            </a:r>
            <a:r>
              <a:rPr lang="en-US" sz="2800" b="1" dirty="0"/>
              <a:t>: Learning Vector </a:t>
            </a:r>
            <a:r>
              <a:rPr lang="en-US" sz="2400" b="1" dirty="0"/>
              <a:t>Quantization </a:t>
            </a:r>
            <a:r>
              <a:rPr lang="en-US" sz="1600" b="1" dirty="0">
                <a:solidFill>
                  <a:srgbClr val="0070C0"/>
                </a:solidFill>
              </a:rPr>
              <a:t>(</a:t>
            </a:r>
            <a:r>
              <a:rPr lang="en-US" sz="1600" b="1" dirty="0" err="1">
                <a:solidFill>
                  <a:srgbClr val="0070C0"/>
                </a:solidFill>
              </a:rPr>
              <a:t>Kohonen</a:t>
            </a:r>
            <a:r>
              <a:rPr lang="en-US" sz="1600" b="1" dirty="0">
                <a:solidFill>
                  <a:srgbClr val="0070C0"/>
                </a:solidFill>
              </a:rPr>
              <a:t>,.. 1989,90)</a:t>
            </a:r>
          </a:p>
          <a:p>
            <a:pPr algn="l" rtl="0">
              <a:buNone/>
            </a:pPr>
            <a:r>
              <a:rPr lang="en-US" sz="2000" dirty="0">
                <a:solidFill>
                  <a:srgbClr val="FF0000"/>
                </a:solidFill>
              </a:rPr>
              <a:t>Some supervised learning mechanisms for classification purposes, based on distance concept</a:t>
            </a:r>
          </a:p>
          <a:p>
            <a:pPr algn="l" rtl="0">
              <a:buNone/>
            </a:pPr>
            <a:endParaRPr lang="en-US" sz="2000" dirty="0">
              <a:solidFill>
                <a:srgbClr val="FF0000"/>
              </a:solidFill>
            </a:endParaRPr>
          </a:p>
          <a:p>
            <a:pPr algn="l" rtl="0"/>
            <a:r>
              <a:rPr lang="en-US" sz="2400" b="1" dirty="0"/>
              <a:t>Counter-propagation Network </a:t>
            </a:r>
            <a:r>
              <a:rPr lang="en-US" sz="1600" b="1" dirty="0">
                <a:solidFill>
                  <a:srgbClr val="0070C0"/>
                </a:solidFill>
              </a:rPr>
              <a:t>(Hecht-Nielson 1987,88)</a:t>
            </a:r>
          </a:p>
          <a:p>
            <a:pPr algn="l" rtl="0">
              <a:buNone/>
            </a:pPr>
            <a:r>
              <a:rPr lang="en-US" sz="2000" dirty="0">
                <a:solidFill>
                  <a:srgbClr val="FF0000"/>
                </a:solidFill>
              </a:rPr>
              <a:t>Some mechanisms to compress data</a:t>
            </a:r>
            <a:r>
              <a:rPr lang="en-US" sz="2400" dirty="0">
                <a:solidFill>
                  <a:srgbClr val="FF0000"/>
                </a:solidFill>
              </a:rPr>
              <a:t>.</a:t>
            </a:r>
          </a:p>
          <a:p>
            <a:pPr algn="l" rtl="0">
              <a:buNone/>
            </a:pPr>
            <a:endParaRPr lang="en-US" sz="2400" dirty="0">
              <a:solidFill>
                <a:srgbClr val="FF0000"/>
              </a:solidFill>
            </a:endParaRPr>
          </a:p>
          <a:p>
            <a:pPr algn="l" rtl="0"/>
            <a:r>
              <a:rPr lang="en-US" sz="2400" b="1" dirty="0"/>
              <a:t>ART: Adaptive Resonance Theory </a:t>
            </a:r>
            <a:r>
              <a:rPr lang="en-US" sz="1600" b="1" dirty="0">
                <a:solidFill>
                  <a:srgbClr val="0070C0"/>
                </a:solidFill>
              </a:rPr>
              <a:t>(</a:t>
            </a:r>
            <a:r>
              <a:rPr lang="en-US" sz="1600" b="1" dirty="0" err="1">
                <a:solidFill>
                  <a:srgbClr val="0070C0"/>
                </a:solidFill>
              </a:rPr>
              <a:t>Capenter</a:t>
            </a:r>
            <a:r>
              <a:rPr lang="en-US" sz="1600" b="1" dirty="0">
                <a:solidFill>
                  <a:srgbClr val="0070C0"/>
                </a:solidFill>
              </a:rPr>
              <a:t>-</a:t>
            </a:r>
            <a:r>
              <a:rPr lang="en-US" sz="1600" b="1" dirty="0" err="1">
                <a:solidFill>
                  <a:srgbClr val="0070C0"/>
                </a:solidFill>
              </a:rPr>
              <a:t>Grossberg</a:t>
            </a:r>
            <a:r>
              <a:rPr lang="en-US" sz="1600" b="1" dirty="0">
                <a:solidFill>
                  <a:srgbClr val="0070C0"/>
                </a:solidFill>
              </a:rPr>
              <a:t> 1987)</a:t>
            </a:r>
          </a:p>
          <a:p>
            <a:pPr algn="l" rtl="0">
              <a:buNone/>
            </a:pPr>
            <a:r>
              <a:rPr lang="en-US" sz="2400" dirty="0">
                <a:solidFill>
                  <a:srgbClr val="FF0000"/>
                </a:solidFill>
              </a:rPr>
              <a:t> </a:t>
            </a:r>
            <a:r>
              <a:rPr lang="en-US" sz="2000" dirty="0">
                <a:solidFill>
                  <a:srgbClr val="FF0000"/>
                </a:solidFill>
              </a:rPr>
              <a:t>Some mechanisms to cluster data based on weighted distance concept .</a:t>
            </a:r>
          </a:p>
          <a:p>
            <a:pPr algn="l" rtl="0">
              <a:buNone/>
            </a:pPr>
            <a:endParaRPr lang="fa-IR" sz="2400" dirty="0">
              <a:solidFill>
                <a:srgbClr val="FF0000"/>
              </a:solidFill>
            </a:endParaRPr>
          </a:p>
        </p:txBody>
      </p:sp>
      <p:sp>
        <p:nvSpPr>
          <p:cNvPr id="4" name="Slide Number Placeholder 4">
            <a:extLst>
              <a:ext uri="{FF2B5EF4-FFF2-40B4-BE49-F238E27FC236}">
                <a16:creationId xmlns:a16="http://schemas.microsoft.com/office/drawing/2014/main" id="{F60EC7D9-5563-4C01-A145-BF147AF6C001}"/>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52"/>
            <a:ext cx="8229600" cy="1643074"/>
          </a:xfrm>
          <a:noFill/>
          <a:ln>
            <a:noFill/>
          </a:ln>
        </p:spPr>
        <p:style>
          <a:lnRef idx="2">
            <a:schemeClr val="accent5"/>
          </a:lnRef>
          <a:fillRef idx="1">
            <a:schemeClr val="lt1"/>
          </a:fillRef>
          <a:effectRef idx="0">
            <a:schemeClr val="accent5"/>
          </a:effectRef>
          <a:fontRef idx="minor">
            <a:schemeClr val="dk1"/>
          </a:fontRef>
        </p:style>
        <p:txBody>
          <a:bodyPr>
            <a:normAutofit/>
          </a:bodyPr>
          <a:lstStyle/>
          <a:p>
            <a:pPr algn="l" rtl="0"/>
            <a:r>
              <a:rPr lang="en-US" sz="2800" b="1" dirty="0"/>
              <a:t>Generative Adversarial Network (GAN)</a:t>
            </a:r>
            <a:br>
              <a:rPr lang="en-US" sz="1800" b="1" dirty="0"/>
            </a:br>
            <a:r>
              <a:rPr lang="en-US" sz="1800" b="1" dirty="0">
                <a:solidFill>
                  <a:srgbClr val="FF0000"/>
                </a:solidFill>
              </a:rPr>
              <a:t>Introductory guide to Generative Adversarial Networks (GANs) and their promise!      </a:t>
            </a:r>
            <a:r>
              <a:rPr lang="en-US" sz="1800" dirty="0" err="1">
                <a:hlinkClick r:id="rId3"/>
              </a:rPr>
              <a:t>Faizan</a:t>
            </a:r>
            <a:r>
              <a:rPr lang="en-US" sz="1800" dirty="0">
                <a:hlinkClick r:id="rId3"/>
              </a:rPr>
              <a:t> </a:t>
            </a:r>
            <a:r>
              <a:rPr lang="en-US" sz="1800" dirty="0" err="1">
                <a:hlinkClick r:id="rId3"/>
              </a:rPr>
              <a:t>Shaikh</a:t>
            </a:r>
            <a:r>
              <a:rPr lang="en-US" sz="1800" dirty="0"/>
              <a:t>, June 15, 2017 </a:t>
            </a:r>
            <a:endParaRPr lang="fa-IR" sz="1800" dirty="0"/>
          </a:p>
        </p:txBody>
      </p:sp>
      <p:sp>
        <p:nvSpPr>
          <p:cNvPr id="3" name="Content Placeholder 2"/>
          <p:cNvSpPr>
            <a:spLocks noGrp="1"/>
          </p:cNvSpPr>
          <p:nvPr>
            <p:ph idx="1"/>
          </p:nvPr>
        </p:nvSpPr>
        <p:spPr/>
        <p:style>
          <a:lnRef idx="2">
            <a:schemeClr val="accent3"/>
          </a:lnRef>
          <a:fillRef idx="1">
            <a:schemeClr val="lt1"/>
          </a:fillRef>
          <a:effectRef idx="0">
            <a:schemeClr val="accent3"/>
          </a:effectRef>
          <a:fontRef idx="minor">
            <a:schemeClr val="dk1"/>
          </a:fontRef>
        </p:style>
        <p:txBody>
          <a:bodyPr/>
          <a:lstStyle/>
          <a:p>
            <a:pPr algn="l" rtl="0"/>
            <a:r>
              <a:rPr lang="en-US" b="1" dirty="0">
                <a:solidFill>
                  <a:srgbClr val="0070C0"/>
                </a:solidFill>
              </a:rPr>
              <a:t>Introduction</a:t>
            </a:r>
          </a:p>
        </p:txBody>
      </p:sp>
      <p:sp>
        <p:nvSpPr>
          <p:cNvPr id="4" name="Rectangle 3"/>
          <p:cNvSpPr/>
          <p:nvPr/>
        </p:nvSpPr>
        <p:spPr>
          <a:xfrm>
            <a:off x="571472" y="2143116"/>
            <a:ext cx="8358246" cy="1200329"/>
          </a:xfrm>
          <a:prstGeom prst="rect">
            <a:avLst/>
          </a:prstGeom>
        </p:spPr>
        <p:txBody>
          <a:bodyPr wrap="square">
            <a:spAutoFit/>
          </a:bodyPr>
          <a:lstStyle/>
          <a:p>
            <a:pPr algn="l" rtl="0"/>
            <a:r>
              <a:rPr lang="en-US" dirty="0">
                <a:solidFill>
                  <a:srgbClr val="FF0000"/>
                </a:solidFill>
              </a:rPr>
              <a:t>Neural Networks have made great progress. </a:t>
            </a:r>
          </a:p>
          <a:p>
            <a:pPr marL="342900" indent="-342900" algn="l" rtl="0">
              <a:buFont typeface="+mj-lt"/>
              <a:buAutoNum type="arabicPeriod"/>
            </a:pPr>
            <a:r>
              <a:rPr lang="en-US" dirty="0">
                <a:solidFill>
                  <a:srgbClr val="7030A0"/>
                </a:solidFill>
              </a:rPr>
              <a:t>They now recognize images and voice at levels comparable to humans. </a:t>
            </a:r>
          </a:p>
          <a:p>
            <a:pPr marL="342900" indent="-342900" algn="l" rtl="0">
              <a:buFont typeface="+mj-lt"/>
              <a:buAutoNum type="arabicPeriod"/>
            </a:pPr>
            <a:r>
              <a:rPr lang="en-US" dirty="0">
                <a:solidFill>
                  <a:srgbClr val="7030A0"/>
                </a:solidFill>
              </a:rPr>
              <a:t>They are also able to understand natural language with a good accuracy.</a:t>
            </a:r>
            <a:br>
              <a:rPr lang="en-US" dirty="0">
                <a:solidFill>
                  <a:srgbClr val="7030A0"/>
                </a:solidFill>
              </a:rPr>
            </a:br>
            <a:endParaRPr lang="fa-IR" dirty="0">
              <a:solidFill>
                <a:srgbClr val="7030A0"/>
              </a:solidFill>
            </a:endParaRPr>
          </a:p>
        </p:txBody>
      </p:sp>
      <p:sp>
        <p:nvSpPr>
          <p:cNvPr id="5" name="Rectangle 4"/>
          <p:cNvSpPr/>
          <p:nvPr/>
        </p:nvSpPr>
        <p:spPr>
          <a:xfrm>
            <a:off x="642910" y="3357562"/>
            <a:ext cx="8072494" cy="2585323"/>
          </a:xfrm>
          <a:prstGeom prst="rect">
            <a:avLst/>
          </a:prstGeom>
        </p:spPr>
        <p:txBody>
          <a:bodyPr wrap="square">
            <a:spAutoFit/>
          </a:bodyPr>
          <a:lstStyle/>
          <a:p>
            <a:pPr algn="l" rtl="0"/>
            <a:r>
              <a:rPr lang="en-US" dirty="0">
                <a:solidFill>
                  <a:srgbClr val="FF0000"/>
                </a:solidFill>
              </a:rPr>
              <a:t>Let us see a few examples where we need human creativity (at least as of now):</a:t>
            </a:r>
          </a:p>
          <a:p>
            <a:pPr algn="l" rtl="0">
              <a:buFont typeface="Arial" pitchFamily="34" charset="0"/>
              <a:buChar char="•"/>
            </a:pPr>
            <a:r>
              <a:rPr lang="en-US" dirty="0"/>
              <a:t>Train an artificial author which can write an article and explain data science concepts to a community in a very simplistic manner by learning from past articles on Analytics </a:t>
            </a:r>
            <a:r>
              <a:rPr lang="en-US" dirty="0" err="1"/>
              <a:t>Vidhya</a:t>
            </a:r>
            <a:r>
              <a:rPr lang="en-US" dirty="0"/>
              <a:t>.</a:t>
            </a:r>
          </a:p>
          <a:p>
            <a:pPr algn="l" rtl="0">
              <a:buFont typeface="Arial" pitchFamily="34" charset="0"/>
              <a:buChar char="•"/>
            </a:pPr>
            <a:endParaRPr lang="en-US" dirty="0"/>
          </a:p>
          <a:p>
            <a:pPr algn="l" rtl="0">
              <a:buFont typeface="Arial" pitchFamily="34" charset="0"/>
              <a:buChar char="•"/>
            </a:pPr>
            <a:r>
              <a:rPr lang="en-US" dirty="0"/>
              <a:t> You are not able to buy a painting from a famous painter which might be too expensive. Can you create an artificial painter which can paint like any famous artist by learning from his / her past collections?</a:t>
            </a:r>
          </a:p>
          <a:p>
            <a:pPr algn="l" rtl="0"/>
            <a:endParaRPr lang="en-US" dirty="0"/>
          </a:p>
        </p:txBody>
      </p:sp>
      <p:sp>
        <p:nvSpPr>
          <p:cNvPr id="6" name="Slide Number Placeholder 4">
            <a:extLst>
              <a:ext uri="{FF2B5EF4-FFF2-40B4-BE49-F238E27FC236}">
                <a16:creationId xmlns:a16="http://schemas.microsoft.com/office/drawing/2014/main" id="{983A5319-87FF-4250-B43E-E2F2D9AFDC96}"/>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en-US" sz="2000" dirty="0">
                <a:solidFill>
                  <a:srgbClr val="00B050"/>
                </a:solidFill>
              </a:rPr>
              <a:t>GANs</a:t>
            </a:r>
            <a:r>
              <a:rPr lang="en-US" sz="2000" dirty="0">
                <a:solidFill>
                  <a:srgbClr val="FF0000"/>
                </a:solidFill>
              </a:rPr>
              <a:t>: </a:t>
            </a:r>
            <a:r>
              <a:rPr lang="en-US" sz="2000" dirty="0">
                <a:solidFill>
                  <a:srgbClr val="7030A0"/>
                </a:solidFill>
              </a:rPr>
              <a:t>A mechanism to generate the desired patterns</a:t>
            </a:r>
            <a:r>
              <a:rPr lang="en-US" sz="2000" dirty="0">
                <a:solidFill>
                  <a:srgbClr val="FF0000"/>
                </a:solidFill>
              </a:rPr>
              <a:t>.</a:t>
            </a:r>
            <a:r>
              <a:rPr lang="en-US" sz="2000" dirty="0">
                <a:solidFill>
                  <a:srgbClr val="7030A0"/>
                </a:solidFill>
              </a:rPr>
              <a:t> </a:t>
            </a:r>
            <a:endParaRPr lang="fa-IR" sz="2000" dirty="0">
              <a:solidFill>
                <a:srgbClr val="7030A0"/>
              </a:solidFill>
            </a:endParaRPr>
          </a:p>
        </p:txBody>
      </p:sp>
      <p:sp>
        <p:nvSpPr>
          <p:cNvPr id="3" name="Content Placeholder 2"/>
          <p:cNvSpPr>
            <a:spLocks noGrp="1"/>
          </p:cNvSpPr>
          <p:nvPr>
            <p:ph idx="1"/>
          </p:nvPr>
        </p:nvSpPr>
        <p:spPr/>
        <p:style>
          <a:lnRef idx="2">
            <a:schemeClr val="accent2"/>
          </a:lnRef>
          <a:fillRef idx="1">
            <a:schemeClr val="lt1"/>
          </a:fillRef>
          <a:effectRef idx="0">
            <a:schemeClr val="accent2"/>
          </a:effectRef>
          <a:fontRef idx="minor">
            <a:schemeClr val="dk1"/>
          </a:fontRef>
        </p:style>
        <p:txBody>
          <a:bodyPr/>
          <a:lstStyle/>
          <a:p>
            <a:pPr algn="l" rtl="0"/>
            <a:endParaRPr lang="en-US" sz="2400" dirty="0"/>
          </a:p>
          <a:p>
            <a:pPr algn="l" rtl="0"/>
            <a:endParaRPr lang="en-US" sz="2400" dirty="0"/>
          </a:p>
          <a:p>
            <a:pPr algn="l" rtl="0"/>
            <a:endParaRPr lang="en-US" sz="2400" dirty="0"/>
          </a:p>
          <a:p>
            <a:pPr algn="l" rtl="0"/>
            <a:endParaRPr lang="en-US" sz="1800" dirty="0"/>
          </a:p>
          <a:p>
            <a:pPr algn="l" rtl="0"/>
            <a:r>
              <a:rPr lang="en-US" sz="1800" dirty="0" err="1"/>
              <a:t>Yann</a:t>
            </a:r>
            <a:r>
              <a:rPr lang="en-US" sz="1800" dirty="0"/>
              <a:t> </a:t>
            </a:r>
            <a:r>
              <a:rPr lang="en-US" sz="1800" dirty="0" err="1"/>
              <a:t>LeCun</a:t>
            </a:r>
            <a:r>
              <a:rPr lang="en-US" sz="1800" dirty="0"/>
              <a:t>, a prominent figure in Deep Learning Domain said in his </a:t>
            </a:r>
            <a:r>
              <a:rPr lang="en-US" sz="1800" dirty="0" err="1"/>
              <a:t>Quora</a:t>
            </a:r>
            <a:r>
              <a:rPr lang="en-US" sz="1800" dirty="0"/>
              <a:t> session that:</a:t>
            </a:r>
          </a:p>
          <a:p>
            <a:pPr algn="l" rtl="0"/>
            <a:endParaRPr lang="en-US" sz="1800" dirty="0"/>
          </a:p>
          <a:p>
            <a:pPr algn="ctr" rtl="0">
              <a:buNone/>
            </a:pPr>
            <a:r>
              <a:rPr lang="en-US" sz="2200" b="1" i="1" dirty="0">
                <a:solidFill>
                  <a:srgbClr val="FF0000"/>
                </a:solidFill>
              </a:rPr>
              <a:t>“</a:t>
            </a:r>
            <a:r>
              <a:rPr lang="en-US" sz="2200" b="1" i="1" dirty="0"/>
              <a:t>(GANs), and the variations that are now being proposed is the most interesting idea in the last 10 years in ML, in my opinion.</a:t>
            </a:r>
            <a:r>
              <a:rPr lang="en-US" sz="2200" b="1" i="1" dirty="0">
                <a:solidFill>
                  <a:srgbClr val="FF0000"/>
                </a:solidFill>
              </a:rPr>
              <a:t>”</a:t>
            </a:r>
            <a:endParaRPr lang="en-US" sz="2200" dirty="0">
              <a:solidFill>
                <a:srgbClr val="FF0000"/>
              </a:solidFill>
            </a:endParaRPr>
          </a:p>
          <a:p>
            <a:endParaRPr lang="fa-IR" dirty="0"/>
          </a:p>
        </p:txBody>
      </p:sp>
      <p:sp>
        <p:nvSpPr>
          <p:cNvPr id="4" name="Rectangle 3"/>
          <p:cNvSpPr/>
          <p:nvPr/>
        </p:nvSpPr>
        <p:spPr>
          <a:xfrm>
            <a:off x="500034" y="1285860"/>
            <a:ext cx="8001024" cy="1754326"/>
          </a:xfrm>
          <a:prstGeom prst="rect">
            <a:avLst/>
          </a:prstGeom>
        </p:spPr>
        <p:txBody>
          <a:bodyPr wrap="square">
            <a:spAutoFit/>
          </a:bodyPr>
          <a:lstStyle/>
          <a:p>
            <a:pPr algn="l" rtl="0"/>
            <a:endParaRPr lang="en-US" sz="2400" b="1" dirty="0">
              <a:solidFill>
                <a:srgbClr val="0070C0"/>
              </a:solidFill>
            </a:endParaRPr>
          </a:p>
          <a:p>
            <a:pPr algn="l" rtl="0"/>
            <a:r>
              <a:rPr lang="en-US" sz="2400" b="1" dirty="0">
                <a:solidFill>
                  <a:srgbClr val="0070C0"/>
                </a:solidFill>
              </a:rPr>
              <a:t>It seems we should develop a mechanism in order to generate fake patterns which are so similar to real patterns.</a:t>
            </a:r>
          </a:p>
          <a:p>
            <a:pPr algn="l" rtl="0"/>
            <a:endParaRPr lang="en-US" b="1" dirty="0">
              <a:solidFill>
                <a:srgbClr val="0070C0"/>
              </a:solidFill>
            </a:endParaRPr>
          </a:p>
          <a:p>
            <a:pPr algn="l" rtl="0"/>
            <a:r>
              <a:rPr lang="en-US" dirty="0">
                <a:solidFill>
                  <a:srgbClr val="FF0000"/>
                </a:solidFill>
              </a:rPr>
              <a:t>Ian </a:t>
            </a:r>
            <a:r>
              <a:rPr lang="en-US" dirty="0" err="1">
                <a:solidFill>
                  <a:srgbClr val="FF0000"/>
                </a:solidFill>
              </a:rPr>
              <a:t>Goodfellow</a:t>
            </a:r>
            <a:r>
              <a:rPr lang="en-US" dirty="0">
                <a:solidFill>
                  <a:srgbClr val="FF0000"/>
                </a:solidFill>
              </a:rPr>
              <a:t> (in 2014) introduce GANs for such purposes.</a:t>
            </a:r>
            <a:endParaRPr lang="en-US" b="1" dirty="0">
              <a:solidFill>
                <a:srgbClr val="FF0000"/>
              </a:solidFill>
            </a:endParaRPr>
          </a:p>
        </p:txBody>
      </p:sp>
      <p:sp>
        <p:nvSpPr>
          <p:cNvPr id="5" name="Slide Number Placeholder 4">
            <a:extLst>
              <a:ext uri="{FF2B5EF4-FFF2-40B4-BE49-F238E27FC236}">
                <a16:creationId xmlns:a16="http://schemas.microsoft.com/office/drawing/2014/main" id="{D1F60931-81F9-4744-8133-5B2CDEF35418}"/>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rmAutofit/>
          </a:bodyPr>
          <a:lstStyle/>
          <a:p>
            <a:r>
              <a:rPr lang="en-US" dirty="0">
                <a:solidFill>
                  <a:srgbClr val="FF0000"/>
                </a:solidFill>
              </a:rPr>
              <a:t>But what is a GAN?</a:t>
            </a:r>
            <a:endParaRPr lang="fa-IR" dirty="0">
              <a:solidFill>
                <a:srgbClr val="FF0000"/>
              </a:solidFill>
            </a:endParaRPr>
          </a:p>
        </p:txBody>
      </p:sp>
      <p:sp>
        <p:nvSpPr>
          <p:cNvPr id="3" name="Content Placeholder 2"/>
          <p:cNvSpPr>
            <a:spLocks noGrp="1"/>
          </p:cNvSpPr>
          <p:nvPr>
            <p:ph idx="1"/>
          </p:nvPr>
        </p:nvSpPr>
        <p:spPr>
          <a:xfrm>
            <a:off x="428596" y="1000108"/>
            <a:ext cx="8229600" cy="4954591"/>
          </a:xfrm>
        </p:spPr>
        <p:txBody>
          <a:bodyPr>
            <a:normAutofit fontScale="47500" lnSpcReduction="20000"/>
          </a:bodyPr>
          <a:lstStyle/>
          <a:p>
            <a:pPr algn="l" rtl="0">
              <a:buNone/>
            </a:pPr>
            <a:r>
              <a:rPr lang="en-US" sz="3800" b="1" dirty="0">
                <a:solidFill>
                  <a:srgbClr val="0070C0"/>
                </a:solidFill>
              </a:rPr>
              <a:t>Let us take an analogy to explain the concept:</a:t>
            </a:r>
          </a:p>
          <a:p>
            <a:pPr algn="l" rtl="0">
              <a:buNone/>
            </a:pPr>
            <a:r>
              <a:rPr lang="en-US" dirty="0"/>
              <a:t>If you want to get better at something, say </a:t>
            </a:r>
            <a:r>
              <a:rPr lang="en-US" dirty="0">
                <a:solidFill>
                  <a:srgbClr val="FF0000"/>
                </a:solidFill>
              </a:rPr>
              <a:t>chess</a:t>
            </a:r>
            <a:r>
              <a:rPr lang="en-US" dirty="0"/>
              <a:t>; what would you do? You would compete with an opponent better than you. Then you would analyze what you did wrong, what he / she did right, and think on what could you do to beat him / her in the next game.</a:t>
            </a:r>
          </a:p>
          <a:p>
            <a:pPr algn="l" rtl="0">
              <a:buNone/>
            </a:pPr>
            <a:r>
              <a:rPr lang="en-US" dirty="0"/>
              <a:t>You would repeat this step until you defeat the opponent. This concept can be incorporated to build better models. So simply, for getting a powerful hero (</a:t>
            </a:r>
            <a:r>
              <a:rPr lang="en-US" dirty="0" err="1"/>
              <a:t>viz</a:t>
            </a:r>
            <a:r>
              <a:rPr lang="en-US" dirty="0"/>
              <a:t> generator), we need a more powerful opponent (</a:t>
            </a:r>
            <a:r>
              <a:rPr lang="en-US" dirty="0" err="1"/>
              <a:t>viz</a:t>
            </a:r>
            <a:r>
              <a:rPr lang="en-US" dirty="0"/>
              <a:t> discriminator)!</a:t>
            </a:r>
          </a:p>
          <a:p>
            <a:pPr algn="l" rtl="0">
              <a:buNone/>
            </a:pPr>
            <a:endParaRPr lang="en-US" dirty="0"/>
          </a:p>
          <a:p>
            <a:pPr algn="l" rtl="0">
              <a:buNone/>
            </a:pPr>
            <a:r>
              <a:rPr lang="en-US" sz="4200" b="1" dirty="0">
                <a:solidFill>
                  <a:srgbClr val="0070C0"/>
                </a:solidFill>
              </a:rPr>
              <a:t>Another analogy from real life</a:t>
            </a:r>
          </a:p>
          <a:p>
            <a:pPr algn="l" rtl="0">
              <a:buNone/>
            </a:pPr>
            <a:r>
              <a:rPr lang="en-US" dirty="0"/>
              <a:t>A slightly more real analogy can be considered as a relation between forger and an investigator.</a:t>
            </a:r>
          </a:p>
          <a:p>
            <a:pPr algn="l" rtl="0">
              <a:buNone/>
            </a:pPr>
            <a:r>
              <a:rPr lang="en-US" dirty="0"/>
              <a:t>The task of a forger is to create fraudulent imitations of original </a:t>
            </a:r>
            <a:r>
              <a:rPr lang="en-US" dirty="0">
                <a:solidFill>
                  <a:srgbClr val="FF0000"/>
                </a:solidFill>
              </a:rPr>
              <a:t>paintings</a:t>
            </a:r>
            <a:r>
              <a:rPr lang="en-US" dirty="0"/>
              <a:t> by famous artists. If this created piece can pass as the original one, the forger gets a lot of money in exchange of the piece.</a:t>
            </a:r>
          </a:p>
          <a:p>
            <a:pPr algn="l" rtl="0">
              <a:buNone/>
            </a:pPr>
            <a:r>
              <a:rPr lang="en-US" dirty="0"/>
              <a:t>On the other hand, an art investigator’s task is to catch these forgers who create the fraudulent pieces. How does he do it? He knows what are the properties which sets the original artist apart and what kind of painting he should have created. He evaluates this knowledge with the piece in hand to check if it is real or not.</a:t>
            </a:r>
          </a:p>
          <a:p>
            <a:pPr algn="l" rtl="0">
              <a:buNone/>
            </a:pPr>
            <a:r>
              <a:rPr lang="en-US" dirty="0"/>
              <a:t>This contest of forger </a:t>
            </a:r>
            <a:r>
              <a:rPr lang="en-US" dirty="0" err="1"/>
              <a:t>vs</a:t>
            </a:r>
            <a:r>
              <a:rPr lang="en-US" dirty="0"/>
              <a:t> investigator goes on, which ultimately makes world class investigators (and unfortunately world class forger); a battle between good and evil.</a:t>
            </a:r>
          </a:p>
          <a:p>
            <a:pPr algn="l" rtl="0"/>
            <a:endParaRPr lang="en-US" dirty="0"/>
          </a:p>
        </p:txBody>
      </p:sp>
      <p:pic>
        <p:nvPicPr>
          <p:cNvPr id="2050" name="Picture 2" descr="F:\Introductory guide to Generative Adversarial Networks (GANs)_files\forge.jpg"/>
          <p:cNvPicPr>
            <a:picLocks noChangeAspect="1" noChangeArrowheads="1"/>
          </p:cNvPicPr>
          <p:nvPr/>
        </p:nvPicPr>
        <p:blipFill>
          <a:blip r:embed="rId3"/>
          <a:srcRect/>
          <a:stretch>
            <a:fillRect/>
          </a:stretch>
        </p:blipFill>
        <p:spPr bwMode="auto">
          <a:xfrm>
            <a:off x="571472" y="5000636"/>
            <a:ext cx="2494523" cy="1660756"/>
          </a:xfrm>
          <a:prstGeom prst="rect">
            <a:avLst/>
          </a:prstGeom>
          <a:noFill/>
        </p:spPr>
      </p:pic>
      <p:sp>
        <p:nvSpPr>
          <p:cNvPr id="5" name="Slide Number Placeholder 4">
            <a:extLst>
              <a:ext uri="{FF2B5EF4-FFF2-40B4-BE49-F238E27FC236}">
                <a16:creationId xmlns:a16="http://schemas.microsoft.com/office/drawing/2014/main" id="{DB49D1B6-4A9C-4841-BC70-7EB888C8ACAD}"/>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b="1" dirty="0">
                <a:solidFill>
                  <a:srgbClr val="FF0000"/>
                </a:solidFill>
              </a:rPr>
              <a:t>How do GANs work?</a:t>
            </a:r>
            <a:endParaRPr lang="fa-IR" sz="3200" dirty="0">
              <a:solidFill>
                <a:srgbClr val="FF0000"/>
              </a:solidFill>
            </a:endParaRPr>
          </a:p>
        </p:txBody>
      </p:sp>
      <p:pic>
        <p:nvPicPr>
          <p:cNvPr id="56322" name="Picture 2" descr="F:\Introductory guide to Generative Adversarial Networks (GANs)_files\g1.jpg"/>
          <p:cNvPicPr>
            <a:picLocks noChangeAspect="1" noChangeArrowheads="1"/>
          </p:cNvPicPr>
          <p:nvPr/>
        </p:nvPicPr>
        <p:blipFill>
          <a:blip r:embed="rId3"/>
          <a:srcRect/>
          <a:stretch>
            <a:fillRect/>
          </a:stretch>
        </p:blipFill>
        <p:spPr bwMode="auto">
          <a:xfrm>
            <a:off x="1000100" y="3143248"/>
            <a:ext cx="6076950" cy="2628900"/>
          </a:xfrm>
          <a:prstGeom prst="rect">
            <a:avLst/>
          </a:prstGeom>
          <a:noFill/>
        </p:spPr>
      </p:pic>
      <p:sp>
        <p:nvSpPr>
          <p:cNvPr id="5" name="Rectangle 4"/>
          <p:cNvSpPr/>
          <p:nvPr/>
        </p:nvSpPr>
        <p:spPr>
          <a:xfrm>
            <a:off x="428596" y="1500174"/>
            <a:ext cx="8429684" cy="646331"/>
          </a:xfrm>
          <a:prstGeom prst="rect">
            <a:avLst/>
          </a:prstGeom>
        </p:spPr>
        <p:txBody>
          <a:bodyPr wrap="square">
            <a:spAutoFit/>
          </a:bodyPr>
          <a:lstStyle/>
          <a:p>
            <a:pPr algn="l" rtl="0"/>
            <a:r>
              <a:rPr lang="en-US" dirty="0">
                <a:solidFill>
                  <a:srgbClr val="00B050"/>
                </a:solidFill>
              </a:rPr>
              <a:t>As we saw, there are two main components of a GAN – Generator Neural Network and Discriminator Neural Network.</a:t>
            </a:r>
            <a:endParaRPr lang="fa-IR" dirty="0">
              <a:solidFill>
                <a:srgbClr val="00B050"/>
              </a:solidFill>
            </a:endParaRPr>
          </a:p>
        </p:txBody>
      </p:sp>
      <p:sp>
        <p:nvSpPr>
          <p:cNvPr id="6" name="Slide Number Placeholder 4">
            <a:extLst>
              <a:ext uri="{FF2B5EF4-FFF2-40B4-BE49-F238E27FC236}">
                <a16:creationId xmlns:a16="http://schemas.microsoft.com/office/drawing/2014/main" id="{319F7700-3E93-4FA4-BB35-B223CCC0EE6A}"/>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rtl="0"/>
            <a:r>
              <a:rPr lang="en-US" sz="2800" dirty="0">
                <a:solidFill>
                  <a:srgbClr val="00B050"/>
                </a:solidFill>
              </a:rPr>
              <a:t>About the above Figure:</a:t>
            </a:r>
            <a:endParaRPr lang="fa-IR" sz="2800" dirty="0">
              <a:solidFill>
                <a:srgbClr val="00B050"/>
              </a:solidFill>
            </a:endParaRPr>
          </a:p>
        </p:txBody>
      </p:sp>
      <p:sp>
        <p:nvSpPr>
          <p:cNvPr id="3" name="Content Placeholder 2"/>
          <p:cNvSpPr>
            <a:spLocks noGrp="1"/>
          </p:cNvSpPr>
          <p:nvPr>
            <p:ph idx="1"/>
          </p:nvPr>
        </p:nvSpPr>
        <p:spPr/>
        <p:style>
          <a:lnRef idx="2">
            <a:schemeClr val="accent2"/>
          </a:lnRef>
          <a:fillRef idx="1">
            <a:schemeClr val="lt1"/>
          </a:fillRef>
          <a:effectRef idx="0">
            <a:schemeClr val="accent2"/>
          </a:effectRef>
          <a:fontRef idx="minor">
            <a:schemeClr val="dk1"/>
          </a:fontRef>
        </p:style>
        <p:txBody>
          <a:bodyPr>
            <a:normAutofit fontScale="55000" lnSpcReduction="20000"/>
          </a:bodyPr>
          <a:lstStyle/>
          <a:p>
            <a:pPr marL="514350" indent="-514350" algn="l" rtl="0">
              <a:buFont typeface="+mj-lt"/>
              <a:buAutoNum type="arabicPeriod"/>
            </a:pPr>
            <a:r>
              <a:rPr lang="en-US" dirty="0"/>
              <a:t>The Generator Network takes an random input and tries to generate a sample of data. </a:t>
            </a:r>
          </a:p>
          <a:p>
            <a:pPr algn="l" rtl="0"/>
            <a:r>
              <a:rPr lang="en-US" dirty="0"/>
              <a:t>In the above image, we can see that generator G(z) takes a input z from p(z), where  z is a sample from probability distribution p(z).</a:t>
            </a:r>
          </a:p>
          <a:p>
            <a:pPr algn="l" rtl="0"/>
            <a:endParaRPr lang="en-US" dirty="0"/>
          </a:p>
          <a:p>
            <a:pPr marL="514350" indent="-514350" algn="l" rtl="0">
              <a:buNone/>
            </a:pPr>
            <a:r>
              <a:rPr lang="en-US" dirty="0"/>
              <a:t>2.      It then generates a data which is then fed into a discriminator network D(x).</a:t>
            </a:r>
          </a:p>
          <a:p>
            <a:pPr marL="514350" indent="-514350" algn="l" rtl="0">
              <a:buAutoNum type="arabicPeriod" startAt="3"/>
            </a:pPr>
            <a:r>
              <a:rPr lang="en-US" dirty="0"/>
              <a:t>The task of Discriminator Network is to take input either from the real data or from the generator and try to predict whether the input is real or generated.</a:t>
            </a:r>
          </a:p>
          <a:p>
            <a:pPr marL="514350" indent="-514350" algn="l" rtl="0">
              <a:buNone/>
            </a:pPr>
            <a:r>
              <a:rPr lang="en-US" dirty="0"/>
              <a:t>          It takes an input x from </a:t>
            </a:r>
            <a:r>
              <a:rPr lang="en-US" dirty="0" err="1"/>
              <a:t>p</a:t>
            </a:r>
            <a:r>
              <a:rPr lang="en-US" baseline="-25000" dirty="0" err="1"/>
              <a:t>data</a:t>
            </a:r>
            <a:r>
              <a:rPr lang="en-US" dirty="0"/>
              <a:t>(x) where </a:t>
            </a:r>
            <a:r>
              <a:rPr lang="en-US" dirty="0" err="1"/>
              <a:t>p</a:t>
            </a:r>
            <a:r>
              <a:rPr lang="en-US" baseline="-25000" dirty="0" err="1"/>
              <a:t>data</a:t>
            </a:r>
            <a:r>
              <a:rPr lang="en-US" dirty="0"/>
              <a:t>(x) is our real data distribution. D(x) then solves a binary classification problem using sigmoid function giving output in the range 0 to 1.</a:t>
            </a:r>
          </a:p>
          <a:p>
            <a:pPr algn="l" rtl="0"/>
            <a:r>
              <a:rPr lang="en-US" dirty="0">
                <a:solidFill>
                  <a:srgbClr val="7030A0"/>
                </a:solidFill>
              </a:rPr>
              <a:t>Let us define the notations we will be using to formalize our GAN,</a:t>
            </a:r>
          </a:p>
          <a:p>
            <a:pPr algn="l" rtl="0"/>
            <a:r>
              <a:rPr lang="en-US" dirty="0" err="1">
                <a:solidFill>
                  <a:srgbClr val="7030A0"/>
                </a:solidFill>
              </a:rPr>
              <a:t>Pdata</a:t>
            </a:r>
            <a:r>
              <a:rPr lang="en-US" dirty="0">
                <a:solidFill>
                  <a:srgbClr val="7030A0"/>
                </a:solidFill>
              </a:rPr>
              <a:t>(x) -&gt; the distribution of real data</a:t>
            </a:r>
            <a:br>
              <a:rPr lang="en-US" dirty="0">
                <a:solidFill>
                  <a:srgbClr val="7030A0"/>
                </a:solidFill>
              </a:rPr>
            </a:br>
            <a:r>
              <a:rPr lang="en-US" dirty="0">
                <a:solidFill>
                  <a:srgbClr val="7030A0"/>
                </a:solidFill>
              </a:rPr>
              <a:t>X -&gt; sample from </a:t>
            </a:r>
            <a:r>
              <a:rPr lang="en-US" dirty="0" err="1">
                <a:solidFill>
                  <a:srgbClr val="7030A0"/>
                </a:solidFill>
              </a:rPr>
              <a:t>pdata</a:t>
            </a:r>
            <a:r>
              <a:rPr lang="en-US" dirty="0">
                <a:solidFill>
                  <a:srgbClr val="7030A0"/>
                </a:solidFill>
              </a:rPr>
              <a:t>(x)</a:t>
            </a:r>
            <a:br>
              <a:rPr lang="en-US" dirty="0">
                <a:solidFill>
                  <a:srgbClr val="7030A0"/>
                </a:solidFill>
              </a:rPr>
            </a:br>
            <a:r>
              <a:rPr lang="en-US" dirty="0">
                <a:solidFill>
                  <a:srgbClr val="7030A0"/>
                </a:solidFill>
              </a:rPr>
              <a:t>P(z) -&gt; distribution of generator</a:t>
            </a:r>
            <a:br>
              <a:rPr lang="en-US" dirty="0">
                <a:solidFill>
                  <a:srgbClr val="7030A0"/>
                </a:solidFill>
              </a:rPr>
            </a:br>
            <a:r>
              <a:rPr lang="en-US" dirty="0">
                <a:solidFill>
                  <a:srgbClr val="7030A0"/>
                </a:solidFill>
              </a:rPr>
              <a:t>Z -&gt; sample from p(z)</a:t>
            </a:r>
            <a:br>
              <a:rPr lang="en-US" dirty="0">
                <a:solidFill>
                  <a:srgbClr val="7030A0"/>
                </a:solidFill>
              </a:rPr>
            </a:br>
            <a:r>
              <a:rPr lang="en-US" dirty="0">
                <a:solidFill>
                  <a:srgbClr val="7030A0"/>
                </a:solidFill>
              </a:rPr>
              <a:t>G(z) -&gt; Generator Network</a:t>
            </a:r>
            <a:br>
              <a:rPr lang="en-US" dirty="0">
                <a:solidFill>
                  <a:srgbClr val="7030A0"/>
                </a:solidFill>
              </a:rPr>
            </a:br>
            <a:r>
              <a:rPr lang="en-US" dirty="0">
                <a:solidFill>
                  <a:srgbClr val="7030A0"/>
                </a:solidFill>
              </a:rPr>
              <a:t>D(x) -&gt; Discriminator Network</a:t>
            </a:r>
          </a:p>
          <a:p>
            <a:endParaRPr lang="fa-IR" dirty="0"/>
          </a:p>
        </p:txBody>
      </p:sp>
      <p:sp>
        <p:nvSpPr>
          <p:cNvPr id="4" name="Slide Number Placeholder 4">
            <a:extLst>
              <a:ext uri="{FF2B5EF4-FFF2-40B4-BE49-F238E27FC236}">
                <a16:creationId xmlns:a16="http://schemas.microsoft.com/office/drawing/2014/main" id="{8564F05B-3954-4776-9757-0378DCE2B8E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93356" y="414907"/>
            <a:ext cx="8111092" cy="83099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FF0000"/>
                </a:solidFill>
                <a:effectLst/>
                <a:latin typeface="Calibri" pitchFamily="34" charset="0"/>
                <a:ea typeface="Times New Roman" pitchFamily="18" charset="0"/>
                <a:cs typeface="Arial" pitchFamily="34" charset="0"/>
              </a:rPr>
              <a:t>Now the training of GAN is done (as we saw above) as a </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FF0000"/>
                </a:solidFill>
                <a:latin typeface="Calibri" pitchFamily="34" charset="0"/>
                <a:ea typeface="Times New Roman" pitchFamily="18" charset="0"/>
                <a:cs typeface="Arial" pitchFamily="34" charset="0"/>
              </a:rPr>
              <a:t>“</a:t>
            </a:r>
            <a:r>
              <a:rPr kumimoji="0" lang="en-US" sz="2400" b="1" i="0" u="none" strike="noStrike" cap="none" normalizeH="0" baseline="0" dirty="0">
                <a:ln>
                  <a:noFill/>
                </a:ln>
                <a:solidFill>
                  <a:srgbClr val="FF0000"/>
                </a:solidFill>
                <a:effectLst/>
                <a:latin typeface="Calibri" pitchFamily="34" charset="0"/>
                <a:ea typeface="Times New Roman" pitchFamily="18" charset="0"/>
                <a:cs typeface="Arial" pitchFamily="34" charset="0"/>
              </a:rPr>
              <a:t>fight between generator and discriminator.”</a:t>
            </a:r>
          </a:p>
        </p:txBody>
      </p:sp>
      <p:pic>
        <p:nvPicPr>
          <p:cNvPr id="57345" name="Picture 22" descr="https://s3-ap-south-1.amazonaws.com/av-blog-media/wp-content/uploads/2017/06/14180916/g22.png"/>
          <p:cNvPicPr>
            <a:picLocks noChangeAspect="1" noChangeArrowheads="1"/>
          </p:cNvPicPr>
          <p:nvPr/>
        </p:nvPicPr>
        <p:blipFill>
          <a:blip r:embed="rId2"/>
          <a:srcRect/>
          <a:stretch>
            <a:fillRect/>
          </a:stretch>
        </p:blipFill>
        <p:spPr bwMode="auto">
          <a:xfrm>
            <a:off x="1142976" y="1785926"/>
            <a:ext cx="5810250" cy="1047750"/>
          </a:xfrm>
          <a:prstGeom prst="rect">
            <a:avLst/>
          </a:prstGeom>
          <a:noFill/>
        </p:spPr>
      </p:pic>
      <p:sp>
        <p:nvSpPr>
          <p:cNvPr id="57347" name="Rectangle 3"/>
          <p:cNvSpPr>
            <a:spLocks noChangeArrowheads="1"/>
          </p:cNvSpPr>
          <p:nvPr/>
        </p:nvSpPr>
        <p:spPr bwMode="auto">
          <a:xfrm>
            <a:off x="493356" y="2946490"/>
            <a:ext cx="8300477" cy="31700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In our function V(D, G) the first term is entropy that the data   from real distribution </a:t>
            </a:r>
          </a:p>
          <a:p>
            <a:pPr lvl="0" algn="l" rtl="0" fontAlgn="base">
              <a:spcBef>
                <a:spcPct val="0"/>
              </a:spcBef>
              <a:spcAft>
                <a:spcPct val="0"/>
              </a:spcAft>
            </a:pPr>
            <a:r>
              <a:rPr lang="en-US" dirty="0">
                <a:latin typeface="Calibri" pitchFamily="34" charset="0"/>
                <a:ea typeface="Times New Roman" pitchFamily="18" charset="0"/>
                <a:cs typeface="Arial" pitchFamily="34" charset="0"/>
              </a:rPr>
              <a:t> </a:t>
            </a: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a:t>
            </a:r>
            <a:r>
              <a:rPr kumimoji="0" lang="en-US" b="0" i="0" u="none" strike="noStrike" cap="none" normalizeH="0" baseline="0" dirty="0" err="1">
                <a:ln>
                  <a:noFill/>
                </a:ln>
                <a:solidFill>
                  <a:schemeClr val="tx1"/>
                </a:solidFill>
                <a:effectLst/>
                <a:latin typeface="Calibri" pitchFamily="34" charset="0"/>
                <a:ea typeface="Times New Roman" pitchFamily="18" charset="0"/>
                <a:cs typeface="Arial" pitchFamily="34" charset="0"/>
              </a:rPr>
              <a:t>pdata</a:t>
            </a: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(x)) passes through the discriminator (</a:t>
            </a:r>
            <a:r>
              <a:rPr lang="en-US" dirty="0"/>
              <a:t>also known as (</a:t>
            </a: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aka) best case scenario).</a:t>
            </a:r>
          </a:p>
          <a:p>
            <a:pPr marL="0" marR="0" lvl="0" indent="0" algn="l" defTabSz="914400" rtl="0" eaLnBrk="1" fontAlgn="base" latinLnBrk="0" hangingPunct="1">
              <a:lnSpc>
                <a:spcPct val="100000"/>
              </a:lnSpc>
              <a:spcBef>
                <a:spcPct val="0"/>
              </a:spcBef>
              <a:spcAft>
                <a:spcPct val="0"/>
              </a:spcAft>
              <a:buClrTx/>
              <a:buSzTx/>
              <a:tabLst/>
            </a:pPr>
            <a:endPar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0070C0"/>
                </a:solidFill>
                <a:effectLst/>
                <a:latin typeface="Calibri" pitchFamily="34" charset="0"/>
                <a:ea typeface="Times New Roman" pitchFamily="18" charset="0"/>
                <a:cs typeface="Arial" pitchFamily="34" charset="0"/>
              </a:rPr>
              <a:t> The discriminator tries to maximize this to 1.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The second term is entropy that the data from random input (p(z)) passes through the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generator, which then generates a fake sample which is then passed through the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discriminator to identify the fakeness (aka worst case scenario).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70C0"/>
                </a:solidFill>
                <a:effectLst/>
                <a:latin typeface="Calibri" pitchFamily="34" charset="0"/>
                <a:ea typeface="Times New Roman" pitchFamily="18" charset="0"/>
                <a:cs typeface="Arial" pitchFamily="34" charset="0"/>
              </a:rPr>
              <a:t>In this term, discriminator tries to maximize it to 0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ea typeface="Times New Roman" pitchFamily="18" charset="0"/>
                <a:cs typeface="Arial" pitchFamily="34" charset="0"/>
              </a:rPr>
              <a:t>(i.e. the log probability that the data from generated is fake is equal to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1" u="none" strike="noStrike" cap="none" normalizeH="0" baseline="0" dirty="0">
                <a:ln>
                  <a:noFill/>
                </a:ln>
                <a:solidFill>
                  <a:schemeClr val="tx1"/>
                </a:solidFill>
                <a:effectLst/>
                <a:latin typeface="Calibri" pitchFamily="34" charset="0"/>
                <a:ea typeface="Times New Roman" pitchFamily="18" charset="0"/>
                <a:cs typeface="Arial" pitchFamily="34" charset="0"/>
              </a:rPr>
              <a:t>of training a GAN is taken from game theory called the </a:t>
            </a:r>
            <a:r>
              <a:rPr kumimoji="0" lang="en-US" b="0" i="1" u="none" strike="noStrike" cap="none" normalizeH="0" baseline="0" dirty="0" err="1">
                <a:ln>
                  <a:noFill/>
                </a:ln>
                <a:solidFill>
                  <a:schemeClr val="tx1"/>
                </a:solidFill>
                <a:effectLst/>
                <a:latin typeface="Calibri" pitchFamily="34" charset="0"/>
                <a:ea typeface="Times New Roman" pitchFamily="18" charset="0"/>
                <a:cs typeface="Arial" pitchFamily="34" charset="0"/>
              </a:rPr>
              <a:t>minimax</a:t>
            </a:r>
            <a:r>
              <a:rPr kumimoji="0" lang="en-US" b="0" i="1" u="none" strike="noStrike" cap="none" normalizeH="0" baseline="0" dirty="0">
                <a:ln>
                  <a:noFill/>
                </a:ln>
                <a:solidFill>
                  <a:schemeClr val="tx1"/>
                </a:solidFill>
                <a:effectLst/>
                <a:latin typeface="Calibri" pitchFamily="34" charset="0"/>
                <a:ea typeface="Times New Roman" pitchFamily="18" charset="0"/>
                <a:cs typeface="Arial" pitchFamily="34" charset="0"/>
              </a:rPr>
              <a:t> game.</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
        <p:nvSpPr>
          <p:cNvPr id="2" name="Rectangle 1">
            <a:extLst>
              <a:ext uri="{FF2B5EF4-FFF2-40B4-BE49-F238E27FC236}">
                <a16:creationId xmlns:a16="http://schemas.microsoft.com/office/drawing/2014/main" id="{B6119FF8-6103-47F1-BFCE-637341370431}"/>
              </a:ext>
            </a:extLst>
          </p:cNvPr>
          <p:cNvSpPr/>
          <p:nvPr/>
        </p:nvSpPr>
        <p:spPr>
          <a:xfrm>
            <a:off x="493356" y="1300471"/>
            <a:ext cx="4314643" cy="369332"/>
          </a:xfrm>
          <a:prstGeom prst="rect">
            <a:avLst/>
          </a:prstGeom>
        </p:spPr>
        <p:txBody>
          <a:bodyPr wrap="none">
            <a:spAutoFit/>
          </a:bodyPr>
          <a:lstStyle/>
          <a:p>
            <a:pPr lvl="0" algn="l" rtl="0" fontAlgn="base">
              <a:spcBef>
                <a:spcPct val="0"/>
              </a:spcBef>
              <a:spcAft>
                <a:spcPct val="0"/>
              </a:spcAft>
            </a:pPr>
            <a:r>
              <a:rPr lang="en-US" b="1" dirty="0">
                <a:solidFill>
                  <a:srgbClr val="7030A0"/>
                </a:solidFill>
                <a:latin typeface="Calibri" pitchFamily="34" charset="0"/>
                <a:ea typeface="Times New Roman" pitchFamily="18" charset="0"/>
                <a:cs typeface="Arial" pitchFamily="34" charset="0"/>
              </a:rPr>
              <a:t>This can be represented mathematically as:</a:t>
            </a:r>
            <a:endParaRPr lang="en-US" b="1" dirty="0">
              <a:solidFill>
                <a:srgbClr val="7030A0"/>
              </a:solidFill>
              <a:latin typeface="Arial" pitchFamily="34" charset="0"/>
              <a:cs typeface="Arial" pitchFamily="34" charset="0"/>
            </a:endParaRPr>
          </a:p>
        </p:txBody>
      </p:sp>
      <p:sp>
        <p:nvSpPr>
          <p:cNvPr id="6" name="Slide Number Placeholder 4">
            <a:extLst>
              <a:ext uri="{FF2B5EF4-FFF2-40B4-BE49-F238E27FC236}">
                <a16:creationId xmlns:a16="http://schemas.microsoft.com/office/drawing/2014/main" id="{3C1FB725-34D0-4F3E-A7E7-BBAC7D297DE4}"/>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a-IR"/>
          </a:p>
        </p:txBody>
      </p:sp>
      <p:sp>
        <p:nvSpPr>
          <p:cNvPr id="3" name="Content Placeholder 2"/>
          <p:cNvSpPr>
            <a:spLocks noGrp="1"/>
          </p:cNvSpPr>
          <p:nvPr>
            <p:ph idx="1"/>
          </p:nvPr>
        </p:nvSpPr>
        <p:spPr/>
        <p:txBody>
          <a:bodyPr>
            <a:normAutofit/>
          </a:bodyPr>
          <a:lstStyle/>
          <a:p>
            <a:pPr marL="0" lvl="0" indent="0" algn="l" rtl="0" fontAlgn="base">
              <a:spcBef>
                <a:spcPct val="0"/>
              </a:spcBef>
              <a:spcAft>
                <a:spcPct val="0"/>
              </a:spcAft>
              <a:buNone/>
            </a:pPr>
            <a:r>
              <a:rPr lang="en-US" sz="2200" b="1" dirty="0">
                <a:latin typeface="Calibri" pitchFamily="34" charset="0"/>
                <a:ea typeface="Times New Roman" pitchFamily="18" charset="0"/>
                <a:cs typeface="Arial" pitchFamily="34" charset="0"/>
              </a:rPr>
              <a:t>So overall, the discriminator is trying to maximize our function V</a:t>
            </a:r>
            <a:r>
              <a:rPr lang="en-US" sz="2200" dirty="0">
                <a:latin typeface="Calibri" pitchFamily="34" charset="0"/>
                <a:ea typeface="Times New Roman" pitchFamily="18" charset="0"/>
                <a:cs typeface="Arial" pitchFamily="34" charset="0"/>
              </a:rPr>
              <a:t>.</a:t>
            </a:r>
            <a:endParaRPr lang="en-US" sz="2200" dirty="0">
              <a:latin typeface="Arial" pitchFamily="34" charset="0"/>
              <a:cs typeface="Arial" pitchFamily="34" charset="0"/>
            </a:endParaRPr>
          </a:p>
          <a:p>
            <a:pPr marL="0" lvl="0" indent="0" algn="l" rtl="0" eaLnBrk="0" fontAlgn="base" hangingPunct="0">
              <a:spcBef>
                <a:spcPct val="0"/>
              </a:spcBef>
              <a:spcAft>
                <a:spcPct val="0"/>
              </a:spcAft>
              <a:buNone/>
            </a:pPr>
            <a:r>
              <a:rPr lang="en-US" sz="2200" dirty="0">
                <a:latin typeface="Calibri" pitchFamily="34" charset="0"/>
                <a:ea typeface="Times New Roman" pitchFamily="18" charset="0"/>
                <a:cs typeface="Arial" pitchFamily="34" charset="0"/>
              </a:rPr>
              <a:t>On the other hand, </a:t>
            </a:r>
            <a:r>
              <a:rPr lang="en-US" sz="2200" b="1" dirty="0">
                <a:latin typeface="Calibri" pitchFamily="34" charset="0"/>
                <a:ea typeface="Times New Roman" pitchFamily="18" charset="0"/>
                <a:cs typeface="Arial" pitchFamily="34" charset="0"/>
              </a:rPr>
              <a:t>the task of generator is exactly opposite, </a:t>
            </a:r>
          </a:p>
          <a:p>
            <a:pPr marL="0" lvl="0" indent="0" algn="l" rtl="0" eaLnBrk="0" fontAlgn="base" hangingPunct="0">
              <a:spcBef>
                <a:spcPct val="0"/>
              </a:spcBef>
              <a:spcAft>
                <a:spcPct val="0"/>
              </a:spcAft>
              <a:buNone/>
            </a:pPr>
            <a:r>
              <a:rPr lang="en-US" sz="2200" b="1" dirty="0">
                <a:latin typeface="Calibri" pitchFamily="34" charset="0"/>
                <a:ea typeface="Times New Roman" pitchFamily="18" charset="0"/>
                <a:cs typeface="Arial" pitchFamily="34" charset="0"/>
              </a:rPr>
              <a:t>i.e. it tries to minimize the function V</a:t>
            </a:r>
            <a:r>
              <a:rPr lang="en-US" sz="2200" dirty="0">
                <a:latin typeface="Calibri" pitchFamily="34" charset="0"/>
                <a:ea typeface="Times New Roman" pitchFamily="18" charset="0"/>
                <a:cs typeface="Arial" pitchFamily="34" charset="0"/>
              </a:rPr>
              <a:t> so that the differentiation between real and fake data is bare minimum. </a:t>
            </a:r>
          </a:p>
          <a:p>
            <a:pPr marL="0" lvl="0" indent="0" algn="l" rtl="0" eaLnBrk="0" fontAlgn="base" hangingPunct="0">
              <a:spcBef>
                <a:spcPct val="0"/>
              </a:spcBef>
              <a:spcAft>
                <a:spcPct val="0"/>
              </a:spcAft>
              <a:buNone/>
            </a:pPr>
            <a:endParaRPr lang="en-US" sz="2200" dirty="0">
              <a:latin typeface="Calibri" pitchFamily="34" charset="0"/>
              <a:ea typeface="Times New Roman" pitchFamily="18" charset="0"/>
              <a:cs typeface="Arial" pitchFamily="34" charset="0"/>
            </a:endParaRPr>
          </a:p>
          <a:p>
            <a:pPr marL="0" lvl="0" indent="0" algn="l" rtl="0" eaLnBrk="0" fontAlgn="base" hangingPunct="0">
              <a:spcBef>
                <a:spcPct val="0"/>
              </a:spcBef>
              <a:spcAft>
                <a:spcPct val="0"/>
              </a:spcAft>
              <a:buNone/>
            </a:pPr>
            <a:r>
              <a:rPr lang="en-US" sz="2200" dirty="0">
                <a:solidFill>
                  <a:srgbClr val="7030A0"/>
                </a:solidFill>
                <a:latin typeface="Calibri" pitchFamily="34" charset="0"/>
                <a:ea typeface="Times New Roman" pitchFamily="18" charset="0"/>
                <a:cs typeface="Arial" pitchFamily="34" charset="0"/>
              </a:rPr>
              <a:t>This, in other words is a cat and mouse game between generator and discriminator!</a:t>
            </a:r>
          </a:p>
          <a:p>
            <a:pPr marL="0" lvl="0" indent="0" algn="l" rtl="0" eaLnBrk="0" fontAlgn="base" hangingPunct="0">
              <a:spcBef>
                <a:spcPct val="0"/>
              </a:spcBef>
              <a:spcAft>
                <a:spcPct val="0"/>
              </a:spcAft>
              <a:buNone/>
            </a:pPr>
            <a:endParaRPr lang="en-US" sz="2400" dirty="0">
              <a:latin typeface="Arial" pitchFamily="34" charset="0"/>
              <a:cs typeface="Arial" pitchFamily="34" charset="0"/>
            </a:endParaRPr>
          </a:p>
          <a:p>
            <a:pPr algn="l"/>
            <a:r>
              <a:rPr lang="en-US" sz="2400" i="1" dirty="0">
                <a:solidFill>
                  <a:srgbClr val="00B0F0"/>
                </a:solidFill>
              </a:rPr>
              <a:t>Note: </a:t>
            </a:r>
            <a:r>
              <a:rPr lang="en-US" sz="2400" i="1" dirty="0">
                <a:solidFill>
                  <a:srgbClr val="FF0000"/>
                </a:solidFill>
              </a:rPr>
              <a:t>This method of training a GAN is taken from game theory called the </a:t>
            </a:r>
            <a:r>
              <a:rPr lang="en-US" sz="2400" i="1" dirty="0" err="1">
                <a:solidFill>
                  <a:srgbClr val="FF0000"/>
                </a:solidFill>
              </a:rPr>
              <a:t>minimax</a:t>
            </a:r>
            <a:r>
              <a:rPr lang="en-US" sz="2400" i="1" dirty="0">
                <a:solidFill>
                  <a:srgbClr val="FF0000"/>
                </a:solidFill>
              </a:rPr>
              <a:t> game.</a:t>
            </a:r>
            <a:endParaRPr lang="en-US" sz="2400" dirty="0">
              <a:solidFill>
                <a:srgbClr val="FF0000"/>
              </a:solidFill>
            </a:endParaRPr>
          </a:p>
          <a:p>
            <a:br>
              <a:rPr lang="en-US" sz="2400" dirty="0"/>
            </a:br>
            <a:endParaRPr lang="fa-IR" sz="2400" dirty="0"/>
          </a:p>
        </p:txBody>
      </p:sp>
      <p:sp>
        <p:nvSpPr>
          <p:cNvPr id="4" name="Slide Number Placeholder 4">
            <a:extLst>
              <a:ext uri="{FF2B5EF4-FFF2-40B4-BE49-F238E27FC236}">
                <a16:creationId xmlns:a16="http://schemas.microsoft.com/office/drawing/2014/main" id="{8BBD3AA3-0865-40D5-8AE2-97E375F9F5D5}"/>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a-IR"/>
          </a:p>
        </p:txBody>
      </p:sp>
      <p:pic>
        <p:nvPicPr>
          <p:cNvPr id="59394" name="Picture 2" descr="F:\Introductory guide to Generative Adversarial Networks (GANs)_files\s1.jpg"/>
          <p:cNvPicPr>
            <a:picLocks noChangeAspect="1" noChangeArrowheads="1"/>
          </p:cNvPicPr>
          <p:nvPr/>
        </p:nvPicPr>
        <p:blipFill>
          <a:blip r:embed="rId2"/>
          <a:srcRect/>
          <a:stretch>
            <a:fillRect/>
          </a:stretch>
        </p:blipFill>
        <p:spPr bwMode="auto">
          <a:xfrm>
            <a:off x="899592" y="1556422"/>
            <a:ext cx="7200308" cy="4536874"/>
          </a:xfrm>
          <a:prstGeom prst="rect">
            <a:avLst/>
          </a:prstGeom>
          <a:noFill/>
        </p:spPr>
      </p:pic>
      <p:sp>
        <p:nvSpPr>
          <p:cNvPr id="5" name="Rectangle 4"/>
          <p:cNvSpPr/>
          <p:nvPr/>
        </p:nvSpPr>
        <p:spPr>
          <a:xfrm>
            <a:off x="457200" y="538914"/>
            <a:ext cx="8229599"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sz="2400" b="1" dirty="0"/>
              <a:t>Pass 1</a:t>
            </a:r>
            <a:r>
              <a:rPr lang="en-US" sz="2400" dirty="0"/>
              <a:t>: Train discriminator and freeze generator (freezing means setting training as false. The network does only forward pass and no backpropagation is applied).</a:t>
            </a:r>
            <a:endParaRPr lang="fa-IR" sz="2400" dirty="0"/>
          </a:p>
        </p:txBody>
      </p:sp>
      <p:sp>
        <p:nvSpPr>
          <p:cNvPr id="3" name="TextBox 2">
            <a:extLst>
              <a:ext uri="{FF2B5EF4-FFF2-40B4-BE49-F238E27FC236}">
                <a16:creationId xmlns:a16="http://schemas.microsoft.com/office/drawing/2014/main" id="{EC174A03-13A8-416C-9D2E-CE41DEE03658}"/>
              </a:ext>
            </a:extLst>
          </p:cNvPr>
          <p:cNvSpPr txBox="1"/>
          <p:nvPr/>
        </p:nvSpPr>
        <p:spPr>
          <a:xfrm>
            <a:off x="4863208" y="5715289"/>
            <a:ext cx="548640" cy="353943"/>
          </a:xfrm>
          <a:prstGeom prst="rect">
            <a:avLst/>
          </a:prstGeom>
          <a:solidFill>
            <a:schemeClr val="bg1"/>
          </a:solidFill>
        </p:spPr>
        <p:txBody>
          <a:bodyPr wrap="square" rtlCol="0">
            <a:spAutoFit/>
          </a:bodyPr>
          <a:lstStyle/>
          <a:p>
            <a:r>
              <a:rPr lang="en-US" sz="1700" dirty="0"/>
              <a:t>G(z)</a:t>
            </a:r>
          </a:p>
        </p:txBody>
      </p:sp>
      <p:sp>
        <p:nvSpPr>
          <p:cNvPr id="6" name="Slide Number Placeholder 4">
            <a:extLst>
              <a:ext uri="{FF2B5EF4-FFF2-40B4-BE49-F238E27FC236}">
                <a16:creationId xmlns:a16="http://schemas.microsoft.com/office/drawing/2014/main" id="{67FE4B2E-13AF-4809-B7CD-43285D694B74}"/>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66048"/>
            <a:ext cx="7488832" cy="774720"/>
          </a:xfrm>
        </p:spPr>
        <p:style>
          <a:lnRef idx="2">
            <a:schemeClr val="accent6"/>
          </a:lnRef>
          <a:fillRef idx="1">
            <a:schemeClr val="lt1"/>
          </a:fillRef>
          <a:effectRef idx="0">
            <a:schemeClr val="accent6"/>
          </a:effectRef>
          <a:fontRef idx="minor">
            <a:schemeClr val="dk1"/>
          </a:fontRef>
        </p:style>
        <p:txBody>
          <a:bodyPr>
            <a:normAutofit/>
          </a:bodyPr>
          <a:lstStyle/>
          <a:p>
            <a:pPr algn="l"/>
            <a:r>
              <a:rPr lang="en-US" sz="2400" b="1" dirty="0"/>
              <a:t>Pass 2</a:t>
            </a:r>
            <a:r>
              <a:rPr lang="en-US" sz="2400" dirty="0"/>
              <a:t>: Train generator and freeze discriminator.</a:t>
            </a:r>
            <a:endParaRPr lang="fa-IR" sz="2400" dirty="0"/>
          </a:p>
        </p:txBody>
      </p:sp>
      <p:pic>
        <p:nvPicPr>
          <p:cNvPr id="61441" name="Picture 20" descr="https://s3-ap-south-1.amazonaws.com/av-blog-media/wp-content/uploads/2017/06/14204626/s21.png"/>
          <p:cNvPicPr>
            <a:picLocks noChangeAspect="1" noChangeArrowheads="1"/>
          </p:cNvPicPr>
          <p:nvPr/>
        </p:nvPicPr>
        <p:blipFill>
          <a:blip r:embed="rId3"/>
          <a:srcRect/>
          <a:stretch>
            <a:fillRect/>
          </a:stretch>
        </p:blipFill>
        <p:spPr bwMode="auto">
          <a:xfrm>
            <a:off x="899592" y="1340768"/>
            <a:ext cx="7200800" cy="4537181"/>
          </a:xfrm>
          <a:prstGeom prst="rect">
            <a:avLst/>
          </a:prstGeom>
          <a:noFill/>
        </p:spPr>
      </p:pic>
      <p:sp>
        <p:nvSpPr>
          <p:cNvPr id="61443" name="Rectangle 3"/>
          <p:cNvSpPr>
            <a:spLocks noChangeArrowheads="1"/>
          </p:cNvSpPr>
          <p:nvPr/>
        </p:nvSpPr>
        <p:spPr bwMode="auto">
          <a:xfrm>
            <a:off x="0" y="3829050"/>
            <a:ext cx="9144000" cy="0"/>
          </a:xfrm>
          <a:prstGeom prst="rect">
            <a:avLst/>
          </a:prstGeom>
          <a:noFill/>
          <a:ln w="9525">
            <a:noFill/>
            <a:miter lim="800000"/>
            <a:headEnd/>
            <a:tailEnd/>
          </a:ln>
          <a:effectLst/>
        </p:spPr>
        <p:txBody>
          <a:bodyPr vert="horz" wrap="none" lIns="91440" tIns="45720" rIns="91440" bIns="101568"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chemeClr val="tx1"/>
                </a:solidFill>
                <a:effectLst/>
                <a:latin typeface="Arial" pitchFamily="34" charset="0"/>
                <a:cs typeface="Arial" pitchFamily="34"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5" name="TextBox 4">
            <a:extLst>
              <a:ext uri="{FF2B5EF4-FFF2-40B4-BE49-F238E27FC236}">
                <a16:creationId xmlns:a16="http://schemas.microsoft.com/office/drawing/2014/main" id="{5CA76E2D-0168-4BDE-9607-CFCAEA3232D3}"/>
              </a:ext>
            </a:extLst>
          </p:cNvPr>
          <p:cNvSpPr txBox="1"/>
          <p:nvPr/>
        </p:nvSpPr>
        <p:spPr>
          <a:xfrm>
            <a:off x="4848552" y="5505384"/>
            <a:ext cx="548640" cy="353943"/>
          </a:xfrm>
          <a:prstGeom prst="rect">
            <a:avLst/>
          </a:prstGeom>
          <a:solidFill>
            <a:schemeClr val="bg1"/>
          </a:solidFill>
        </p:spPr>
        <p:txBody>
          <a:bodyPr wrap="square" rtlCol="0">
            <a:spAutoFit/>
          </a:bodyPr>
          <a:lstStyle/>
          <a:p>
            <a:r>
              <a:rPr lang="en-US" sz="1700" dirty="0"/>
              <a:t>G(z)</a:t>
            </a:r>
          </a:p>
        </p:txBody>
      </p:sp>
      <p:sp>
        <p:nvSpPr>
          <p:cNvPr id="6" name="Slide Number Placeholder 4">
            <a:extLst>
              <a:ext uri="{FF2B5EF4-FFF2-40B4-BE49-F238E27FC236}">
                <a16:creationId xmlns:a16="http://schemas.microsoft.com/office/drawing/2014/main" id="{5AC37435-C568-482A-8A24-ACF97C40A724}"/>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5502" y="606344"/>
            <a:ext cx="8229600" cy="5645312"/>
          </a:xfrm>
        </p:spPr>
        <p:txBody>
          <a:bodyPr/>
          <a:lstStyle/>
          <a:p>
            <a:pPr algn="l" rtl="0">
              <a:buNone/>
            </a:pPr>
            <a:r>
              <a:rPr lang="en-US" sz="2400" b="1" dirty="0">
                <a:solidFill>
                  <a:srgbClr val="00B0F0"/>
                </a:solidFill>
              </a:rPr>
              <a:t>2-Mechnism-Based Design </a:t>
            </a:r>
            <a:r>
              <a:rPr lang="en-US" sz="2000" b="1" dirty="0">
                <a:solidFill>
                  <a:srgbClr val="FF0000"/>
                </a:solidFill>
              </a:rPr>
              <a:t>(For Unsupervised Problems)</a:t>
            </a:r>
          </a:p>
          <a:p>
            <a:pPr algn="l" rtl="0">
              <a:buNone/>
            </a:pPr>
            <a:endParaRPr lang="en-US" sz="2000" b="1" dirty="0">
              <a:solidFill>
                <a:srgbClr val="FF0000"/>
              </a:solidFill>
            </a:endParaRPr>
          </a:p>
          <a:p>
            <a:pPr algn="l" rtl="0">
              <a:buNone/>
            </a:pPr>
            <a:endParaRPr lang="fa-IR" sz="2000" b="1" dirty="0">
              <a:solidFill>
                <a:srgbClr val="FF0000"/>
              </a:solidFill>
            </a:endParaRPr>
          </a:p>
          <a:p>
            <a:pPr algn="l" rtl="0">
              <a:buNone/>
            </a:pPr>
            <a:endParaRPr lang="en-US" dirty="0"/>
          </a:p>
          <a:p>
            <a:pPr algn="l" rtl="0">
              <a:buNone/>
            </a:pPr>
            <a:endParaRPr lang="en-US" dirty="0"/>
          </a:p>
          <a:p>
            <a:pPr algn="l" rtl="0">
              <a:buNone/>
            </a:pPr>
            <a:endParaRPr lang="fa-IR" dirty="0"/>
          </a:p>
        </p:txBody>
      </p:sp>
      <p:sp>
        <p:nvSpPr>
          <p:cNvPr id="19" name="Snip and Round Single Corner Rectangle 18"/>
          <p:cNvSpPr/>
          <p:nvPr/>
        </p:nvSpPr>
        <p:spPr>
          <a:xfrm>
            <a:off x="2490038" y="4084210"/>
            <a:ext cx="4000528" cy="2000264"/>
          </a:xfrm>
          <a:prstGeom prst="snipRoundRect">
            <a:avLst/>
          </a:prstGeom>
        </p:spPr>
        <p:style>
          <a:lnRef idx="2">
            <a:schemeClr val="accent2"/>
          </a:lnRef>
          <a:fillRef idx="1">
            <a:schemeClr val="lt1"/>
          </a:fillRef>
          <a:effectRef idx="0">
            <a:schemeClr val="accent2"/>
          </a:effectRef>
          <a:fontRef idx="minor">
            <a:schemeClr val="dk1"/>
          </a:fontRef>
        </p:style>
        <p:txBody>
          <a:bodyPr rtlCol="1" anchor="ctr"/>
          <a:lstStyle/>
          <a:p>
            <a:pPr algn="ctr" rtl="0"/>
            <a:r>
              <a:rPr lang="en-US" b="1" dirty="0"/>
              <a:t>Some Geometric features</a:t>
            </a:r>
          </a:p>
          <a:p>
            <a:pPr algn="ctr"/>
            <a:r>
              <a:rPr lang="en-US" b="1" dirty="0"/>
              <a:t>(or) Statistical features</a:t>
            </a:r>
            <a:endParaRPr lang="fa-IR" b="1" dirty="0"/>
          </a:p>
          <a:p>
            <a:pPr algn="ctr"/>
            <a:r>
              <a:rPr lang="en-US" b="1" dirty="0"/>
              <a:t>(or) Stability/Performance features</a:t>
            </a:r>
          </a:p>
          <a:p>
            <a:pPr algn="ctr" rtl="0"/>
            <a:r>
              <a:rPr lang="en-US" sz="1400" b="1" dirty="0"/>
              <a:t>Within or between Distances–Similarity indices –Distribution: Propagation-Density-</a:t>
            </a:r>
            <a:r>
              <a:rPr lang="fa-IR" sz="1400" b="1" dirty="0"/>
              <a:t>...</a:t>
            </a:r>
            <a:r>
              <a:rPr lang="en-US" sz="1400" b="1" dirty="0"/>
              <a:t>surrounding-</a:t>
            </a:r>
            <a:r>
              <a:rPr lang="fa-IR" sz="1400" b="1" dirty="0"/>
              <a:t> </a:t>
            </a:r>
            <a:endParaRPr lang="en-US" sz="1400" b="1" dirty="0"/>
          </a:p>
        </p:txBody>
      </p:sp>
      <p:sp>
        <p:nvSpPr>
          <p:cNvPr id="20" name="Snip and Round Single Corner Rectangle 19"/>
          <p:cNvSpPr/>
          <p:nvPr/>
        </p:nvSpPr>
        <p:spPr>
          <a:xfrm>
            <a:off x="2775790" y="2012508"/>
            <a:ext cx="3429024" cy="1500198"/>
          </a:xfrm>
          <a:prstGeom prst="snipRoundRect">
            <a:avLst/>
          </a:prstGeom>
        </p:spPr>
        <p:style>
          <a:lnRef idx="2">
            <a:schemeClr val="accent1"/>
          </a:lnRef>
          <a:fillRef idx="1">
            <a:schemeClr val="lt1"/>
          </a:fillRef>
          <a:effectRef idx="0">
            <a:schemeClr val="accent1"/>
          </a:effectRef>
          <a:fontRef idx="minor">
            <a:schemeClr val="dk1"/>
          </a:fontRef>
        </p:style>
        <p:txBody>
          <a:bodyPr rtlCol="1" anchor="ctr"/>
          <a:lstStyle/>
          <a:p>
            <a:pPr marL="342900" indent="-342900" algn="l" rtl="0">
              <a:buFont typeface="+mj-lt"/>
              <a:buAutoNum type="arabicPeriod"/>
            </a:pPr>
            <a:r>
              <a:rPr lang="en-US" dirty="0"/>
              <a:t>Competitive based Learning</a:t>
            </a:r>
          </a:p>
          <a:p>
            <a:pPr marL="342900" indent="-342900" algn="l" rtl="0">
              <a:buFont typeface="+mj-lt"/>
              <a:buAutoNum type="arabicPeriod"/>
            </a:pPr>
            <a:r>
              <a:rPr lang="en-US" dirty="0"/>
              <a:t>Cooperative based Learning</a:t>
            </a:r>
          </a:p>
          <a:p>
            <a:pPr marL="342900" indent="-342900" algn="l" rtl="0">
              <a:buFont typeface="+mj-lt"/>
              <a:buAutoNum type="arabicPeriod"/>
            </a:pPr>
            <a:r>
              <a:rPr lang="en-US" dirty="0"/>
              <a:t>Adversarial based Learning</a:t>
            </a:r>
          </a:p>
          <a:p>
            <a:pPr marL="342900" indent="-342900" algn="l" rtl="0">
              <a:buFont typeface="+mj-lt"/>
              <a:buAutoNum type="arabicPeriod"/>
            </a:pPr>
            <a:r>
              <a:rPr lang="en-US" dirty="0"/>
              <a:t>….</a:t>
            </a:r>
          </a:p>
          <a:p>
            <a:pPr algn="ctr"/>
            <a:endParaRPr lang="fa-IR" dirty="0"/>
          </a:p>
        </p:txBody>
      </p:sp>
      <p:sp>
        <p:nvSpPr>
          <p:cNvPr id="23" name="Rectangle 22"/>
          <p:cNvSpPr/>
          <p:nvPr/>
        </p:nvSpPr>
        <p:spPr>
          <a:xfrm>
            <a:off x="3275856" y="1355803"/>
            <a:ext cx="2428892" cy="928694"/>
          </a:xfrm>
          <a:prstGeom prst="rect">
            <a:avLst/>
          </a:prstGeom>
        </p:spPr>
        <p:txBody>
          <a:bodyPr wrap="square">
            <a:spAutoFit/>
          </a:bodyPr>
          <a:lstStyle/>
          <a:p>
            <a:pPr algn="ctr" rtl="0"/>
            <a:r>
              <a:rPr lang="fa-IR" b="1" dirty="0"/>
              <a:t> </a:t>
            </a:r>
            <a:r>
              <a:rPr lang="en-US" b="1" dirty="0"/>
              <a:t> Learning  Strategies</a:t>
            </a:r>
          </a:p>
          <a:p>
            <a:pPr algn="ctr" rtl="0"/>
            <a:r>
              <a:rPr lang="en-US" dirty="0"/>
              <a:t> </a:t>
            </a:r>
            <a:r>
              <a:rPr lang="en-US" sz="1600" dirty="0">
                <a:solidFill>
                  <a:srgbClr val="FF0000"/>
                </a:solidFill>
              </a:rPr>
              <a:t>(</a:t>
            </a:r>
            <a:r>
              <a:rPr lang="en-US" sz="1600" b="1" dirty="0">
                <a:solidFill>
                  <a:srgbClr val="FF0000"/>
                </a:solidFill>
              </a:rPr>
              <a:t>a variant parallel search</a:t>
            </a:r>
            <a:r>
              <a:rPr lang="en-US" sz="1600" dirty="0">
                <a:solidFill>
                  <a:srgbClr val="FF0000"/>
                </a:solidFill>
              </a:rPr>
              <a:t>)</a:t>
            </a:r>
            <a:endParaRPr lang="fa-IR" sz="1600" dirty="0">
              <a:solidFill>
                <a:srgbClr val="FF0000"/>
              </a:solidFill>
            </a:endParaRPr>
          </a:p>
          <a:p>
            <a:pPr algn="l" rtl="0"/>
            <a:endParaRPr lang="fa-IR" dirty="0"/>
          </a:p>
        </p:txBody>
      </p:sp>
      <p:sp>
        <p:nvSpPr>
          <p:cNvPr id="24" name="Rectangle 23"/>
          <p:cNvSpPr/>
          <p:nvPr/>
        </p:nvSpPr>
        <p:spPr>
          <a:xfrm>
            <a:off x="2144596" y="3713257"/>
            <a:ext cx="4691412" cy="369332"/>
          </a:xfrm>
          <a:prstGeom prst="rect">
            <a:avLst/>
          </a:prstGeom>
        </p:spPr>
        <p:txBody>
          <a:bodyPr wrap="none">
            <a:spAutoFit/>
          </a:bodyPr>
          <a:lstStyle/>
          <a:p>
            <a:pPr algn="l" rtl="0"/>
            <a:r>
              <a:rPr lang="en-US" b="1" dirty="0">
                <a:solidFill>
                  <a:srgbClr val="002060"/>
                </a:solidFill>
              </a:rPr>
              <a:t>Features Which Should be Satisfied in Solutions</a:t>
            </a:r>
            <a:endParaRPr lang="fa-IR" b="1" dirty="0">
              <a:solidFill>
                <a:srgbClr val="002060"/>
              </a:solidFill>
            </a:endParaRPr>
          </a:p>
        </p:txBody>
      </p:sp>
      <p:sp>
        <p:nvSpPr>
          <p:cNvPr id="7" name="Slide Number Placeholder 4">
            <a:extLst>
              <a:ext uri="{FF2B5EF4-FFF2-40B4-BE49-F238E27FC236}">
                <a16:creationId xmlns:a16="http://schemas.microsoft.com/office/drawing/2014/main" id="{BB432484-0107-4572-87A0-058FD1CE59C9}"/>
              </a:ext>
            </a:extLst>
          </p:cNvPr>
          <p:cNvSpPr>
            <a:spLocks noGrp="1"/>
          </p:cNvSpPr>
          <p:nvPr>
            <p:ph type="sldNum" sz="quarter" idx="12"/>
          </p:nvPr>
        </p:nvSpPr>
        <p:spPr>
          <a:xfrm>
            <a:off x="6293296" y="6376243"/>
            <a:ext cx="2743200" cy="365125"/>
          </a:xfrm>
        </p:spPr>
        <p:txBody>
          <a:bodyPr/>
          <a:lstStyle/>
          <a:p>
            <a:pPr algn="just"/>
            <a:fld id="{9FE76401-193A-461A-8740-2C5659B6B939}" type="slidenum">
              <a:rPr lang="en-US" smtClean="0"/>
              <a:pPr algn="just"/>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50187"/>
            <a:ext cx="8229600" cy="3757626"/>
          </a:xfrm>
        </p:spPr>
        <p:style>
          <a:lnRef idx="2">
            <a:schemeClr val="accent4"/>
          </a:lnRef>
          <a:fillRef idx="1">
            <a:schemeClr val="lt1"/>
          </a:fillRef>
          <a:effectRef idx="0">
            <a:schemeClr val="accent4"/>
          </a:effectRef>
          <a:fontRef idx="minor">
            <a:schemeClr val="dk1"/>
          </a:fontRef>
        </p:style>
        <p:txBody>
          <a:bodyPr>
            <a:normAutofit fontScale="47500" lnSpcReduction="20000"/>
          </a:bodyPr>
          <a:lstStyle/>
          <a:p>
            <a:pPr algn="l" rtl="0"/>
            <a:r>
              <a:rPr lang="en-US" b="1" dirty="0"/>
              <a:t>Step 1: Define the problem. </a:t>
            </a:r>
            <a:r>
              <a:rPr lang="en-US" dirty="0"/>
              <a:t>Do you want to generate fake images or fake text. Here you should completely define the problem and collect data for it.</a:t>
            </a:r>
          </a:p>
          <a:p>
            <a:pPr algn="l" rtl="0"/>
            <a:r>
              <a:rPr lang="en-US" b="1" dirty="0"/>
              <a:t>Step 2: Define architecture of GAN. </a:t>
            </a:r>
            <a:r>
              <a:rPr lang="en-US" dirty="0"/>
              <a:t>Define how your GAN should look like. Should both your generator and discriminator be multi layer </a:t>
            </a:r>
            <a:r>
              <a:rPr lang="en-US" dirty="0" err="1"/>
              <a:t>perceptrons</a:t>
            </a:r>
            <a:r>
              <a:rPr lang="en-US" dirty="0"/>
              <a:t>, or </a:t>
            </a:r>
            <a:r>
              <a:rPr lang="en-US" dirty="0" err="1"/>
              <a:t>convolutional</a:t>
            </a:r>
            <a:r>
              <a:rPr lang="en-US" dirty="0"/>
              <a:t> neural networks? This step will depend on what problem you are trying to solve.</a:t>
            </a:r>
          </a:p>
          <a:p>
            <a:pPr algn="l" rtl="0"/>
            <a:r>
              <a:rPr lang="en-US" b="1" dirty="0"/>
              <a:t>Step 3: Train Discriminator on real data for n epochs. </a:t>
            </a:r>
            <a:r>
              <a:rPr lang="en-US" dirty="0"/>
              <a:t>Get the data you want to generate fake on and train the discriminator to correctly predict them as real. Here value n can be any natural number between 1 and infinity.</a:t>
            </a:r>
          </a:p>
          <a:p>
            <a:pPr algn="l" rtl="0"/>
            <a:r>
              <a:rPr lang="en-US" b="1" dirty="0"/>
              <a:t>Step 4: Generate fake inputs for generator and train discriminator on fake data. </a:t>
            </a:r>
            <a:r>
              <a:rPr lang="en-US" dirty="0"/>
              <a:t>Get generated data and let the discriminator correctly predict them as fake.</a:t>
            </a:r>
          </a:p>
          <a:p>
            <a:pPr algn="l" rtl="0"/>
            <a:r>
              <a:rPr lang="en-US" b="1" dirty="0"/>
              <a:t>Step 5: Train generator with the output of discriminator. </a:t>
            </a:r>
            <a:r>
              <a:rPr lang="en-US" dirty="0"/>
              <a:t>Now when the discriminator is trained, you can get its predictions and use it as an objective for training the generator. Train the generator to fool the discriminator.</a:t>
            </a:r>
          </a:p>
          <a:p>
            <a:pPr algn="l" rtl="0"/>
            <a:r>
              <a:rPr lang="en-US" b="1" dirty="0"/>
              <a:t>Steps to train a GAN</a:t>
            </a:r>
          </a:p>
          <a:p>
            <a:pPr algn="l" rtl="0"/>
            <a:r>
              <a:rPr lang="en-US" b="1" dirty="0"/>
              <a:t>Step 6: Repeat step 3 to step 5 for a few epochs.</a:t>
            </a:r>
            <a:endParaRPr lang="en-US" dirty="0"/>
          </a:p>
          <a:p>
            <a:pPr algn="l" rtl="0"/>
            <a:r>
              <a:rPr lang="en-US" b="1" dirty="0"/>
              <a:t>Step 7: Check if the fake data manually if it seems legit. If it seems appropriate, stop training, else go to step 3. </a:t>
            </a:r>
            <a:r>
              <a:rPr lang="en-US" dirty="0"/>
              <a:t>This is a bit of a manual task, as hand evaluating the data is the best way to check the fakeness. When this step is over, you can evaluate whether the GAN is performing well enough.</a:t>
            </a:r>
          </a:p>
        </p:txBody>
      </p:sp>
      <p:sp>
        <p:nvSpPr>
          <p:cNvPr id="4" name="Rectangle 3"/>
          <p:cNvSpPr/>
          <p:nvPr/>
        </p:nvSpPr>
        <p:spPr>
          <a:xfrm>
            <a:off x="663239" y="620688"/>
            <a:ext cx="7817522" cy="5232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a:r>
              <a:rPr lang="en-US" sz="2800" b="1" dirty="0">
                <a:solidFill>
                  <a:srgbClr val="00B050"/>
                </a:solidFill>
              </a:rPr>
              <a:t>Steps to train a GAN</a:t>
            </a:r>
            <a:endParaRPr lang="fa-IR" dirty="0"/>
          </a:p>
        </p:txBody>
      </p:sp>
      <p:sp>
        <p:nvSpPr>
          <p:cNvPr id="5" name="Slide Number Placeholder 4">
            <a:extLst>
              <a:ext uri="{FF2B5EF4-FFF2-40B4-BE49-F238E27FC236}">
                <a16:creationId xmlns:a16="http://schemas.microsoft.com/office/drawing/2014/main" id="{37A3DEFD-C20E-4AB7-9371-86DBA715A9F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123" y="835115"/>
            <a:ext cx="8229600" cy="1143000"/>
          </a:xfrm>
        </p:spPr>
        <p:txBody>
          <a:bodyPr>
            <a:normAutofit/>
          </a:bodyPr>
          <a:lstStyle/>
          <a:p>
            <a:pPr lvl="0"/>
            <a:r>
              <a:rPr lang="fa-IR" sz="2400" dirty="0">
                <a:solidFill>
                  <a:srgbClr val="FF0000"/>
                </a:solidFill>
                <a:latin typeface="Times New Roman" pitchFamily="18" charset="0"/>
                <a:cs typeface="Times New Roman" pitchFamily="18" charset="0"/>
              </a:rPr>
              <a:t>A pseudocode of GAN training can be thought out as follows</a:t>
            </a:r>
            <a:br>
              <a:rPr lang="fa-IR" sz="2400" dirty="0">
                <a:solidFill>
                  <a:srgbClr val="FF0000"/>
                </a:solidFill>
                <a:latin typeface="Arial" pitchFamily="34" charset="0"/>
                <a:cs typeface="Arial" pitchFamily="34" charset="0"/>
              </a:rPr>
            </a:br>
            <a:endParaRPr lang="fa-IR" sz="2400" dirty="0">
              <a:solidFill>
                <a:srgbClr val="FF0000"/>
              </a:solidFill>
            </a:endParaRPr>
          </a:p>
        </p:txBody>
      </p:sp>
      <p:sp>
        <p:nvSpPr>
          <p:cNvPr id="65537" name="Rectangle 1"/>
          <p:cNvSpPr>
            <a:spLocks noChangeArrowheads="1"/>
          </p:cNvSpPr>
          <p:nvPr/>
        </p:nvSpPr>
        <p:spPr bwMode="auto">
          <a:xfrm>
            <a:off x="0" y="0"/>
            <a:ext cx="300082"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a-IR" sz="1800" b="0" i="0" u="none" strike="noStrike" cap="none" normalizeH="0" baseline="0" dirty="0">
                <a:ln>
                  <a:noFill/>
                </a:ln>
                <a:solidFill>
                  <a:srgbClr val="000000"/>
                </a:solidFill>
                <a:effectLst/>
                <a:latin typeface="Times New Roman" pitchFamily="18" charset="0"/>
                <a:cs typeface="Times New Roman" pitchFamily="18" charset="0"/>
              </a:rPr>
              <a:t>  </a:t>
            </a:r>
            <a:endParaRPr kumimoji="0" lang="fa-IR" sz="19900" b="0" i="0" u="none" strike="noStrike" cap="none" normalizeH="0" baseline="0" dirty="0">
              <a:ln>
                <a:noFill/>
              </a:ln>
              <a:solidFill>
                <a:srgbClr val="000000"/>
              </a:solidFill>
              <a:effectLst/>
              <a:latin typeface="Times New Roman" pitchFamily="18" charset="0"/>
              <a:cs typeface="Times New Roman" pitchFamily="18" charset="0"/>
            </a:endParaRPr>
          </a:p>
        </p:txBody>
      </p:sp>
      <p:pic>
        <p:nvPicPr>
          <p:cNvPr id="65538" name="Picture 2" descr="F:\Introductory guide to Generative Adversarial Networks (GANs)_files\g3.png"/>
          <p:cNvPicPr>
            <a:picLocks noChangeAspect="1" noChangeArrowheads="1"/>
          </p:cNvPicPr>
          <p:nvPr/>
        </p:nvPicPr>
        <p:blipFill>
          <a:blip r:embed="rId2"/>
          <a:srcRect/>
          <a:stretch>
            <a:fillRect/>
          </a:stretch>
        </p:blipFill>
        <p:spPr bwMode="auto">
          <a:xfrm>
            <a:off x="459679" y="1807557"/>
            <a:ext cx="8224641" cy="4194441"/>
          </a:xfrm>
          <a:prstGeom prst="rect">
            <a:avLst/>
          </a:prstGeom>
          <a:noFill/>
        </p:spPr>
      </p:pic>
      <p:sp>
        <p:nvSpPr>
          <p:cNvPr id="5" name="Slide Number Placeholder 4">
            <a:extLst>
              <a:ext uri="{FF2B5EF4-FFF2-40B4-BE49-F238E27FC236}">
                <a16:creationId xmlns:a16="http://schemas.microsoft.com/office/drawing/2014/main" id="{D617DA3E-7E1C-4D2C-8956-02D91DA2F48B}"/>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10927"/>
            <a:ext cx="8229600" cy="1143000"/>
          </a:xfrm>
        </p:spPr>
        <p:txBody>
          <a:bodyPr>
            <a:normAutofit/>
          </a:bodyPr>
          <a:lstStyle/>
          <a:p>
            <a:r>
              <a:rPr lang="en-US" sz="2800" dirty="0"/>
              <a:t>We will try to generate digits by training a GAN </a:t>
            </a:r>
            <a:endParaRPr lang="fa-IR" sz="2800" dirty="0"/>
          </a:p>
        </p:txBody>
      </p:sp>
      <p:sp>
        <p:nvSpPr>
          <p:cNvPr id="4" name="Rectangle 3"/>
          <p:cNvSpPr/>
          <p:nvPr/>
        </p:nvSpPr>
        <p:spPr>
          <a:xfrm>
            <a:off x="1357298" y="1818778"/>
            <a:ext cx="6429404" cy="923330"/>
          </a:xfrm>
          <a:prstGeom prst="rect">
            <a:avLst/>
          </a:prstGeom>
        </p:spPr>
        <p:txBody>
          <a:bodyPr wrap="square">
            <a:spAutoFit/>
          </a:bodyPr>
          <a:lstStyle/>
          <a:p>
            <a:r>
              <a:rPr lang="en-US" dirty="0"/>
              <a:t>After training for 100 epochs, I got the following generated images</a:t>
            </a:r>
          </a:p>
          <a:p>
            <a:br>
              <a:rPr lang="en-US" dirty="0"/>
            </a:br>
            <a:endParaRPr lang="fa-IR" dirty="0"/>
          </a:p>
        </p:txBody>
      </p:sp>
      <p:pic>
        <p:nvPicPr>
          <p:cNvPr id="66564" name="Picture 4" descr="F:\Introductory guide to Generative Adversarial Networks (GANs)_files\i3.png"/>
          <p:cNvPicPr>
            <a:picLocks noChangeAspect="1" noChangeArrowheads="1"/>
          </p:cNvPicPr>
          <p:nvPr/>
        </p:nvPicPr>
        <p:blipFill>
          <a:blip r:embed="rId2"/>
          <a:srcRect/>
          <a:stretch>
            <a:fillRect/>
          </a:stretch>
        </p:blipFill>
        <p:spPr bwMode="auto">
          <a:xfrm>
            <a:off x="357158" y="3214686"/>
            <a:ext cx="2428875" cy="2400301"/>
          </a:xfrm>
          <a:prstGeom prst="rect">
            <a:avLst/>
          </a:prstGeom>
          <a:noFill/>
        </p:spPr>
      </p:pic>
      <p:pic>
        <p:nvPicPr>
          <p:cNvPr id="66566" name="Picture 6" descr="F:\Introductory guide to Generative Adversarial Networks (GANs)_files\i1.png"/>
          <p:cNvPicPr>
            <a:picLocks noChangeAspect="1" noChangeArrowheads="1"/>
          </p:cNvPicPr>
          <p:nvPr/>
        </p:nvPicPr>
        <p:blipFill>
          <a:blip r:embed="rId3"/>
          <a:srcRect/>
          <a:stretch>
            <a:fillRect/>
          </a:stretch>
        </p:blipFill>
        <p:spPr bwMode="auto">
          <a:xfrm>
            <a:off x="2928926" y="3143248"/>
            <a:ext cx="2428875" cy="2400301"/>
          </a:xfrm>
          <a:prstGeom prst="rect">
            <a:avLst/>
          </a:prstGeom>
          <a:noFill/>
        </p:spPr>
      </p:pic>
      <p:pic>
        <p:nvPicPr>
          <p:cNvPr id="66568" name="Picture 8" descr="F:\Introductory guide to Generative Adversarial Networks (GANs)_files\i4.png"/>
          <p:cNvPicPr>
            <a:picLocks noChangeAspect="1" noChangeArrowheads="1"/>
          </p:cNvPicPr>
          <p:nvPr/>
        </p:nvPicPr>
        <p:blipFill>
          <a:blip r:embed="rId4"/>
          <a:srcRect/>
          <a:stretch>
            <a:fillRect/>
          </a:stretch>
        </p:blipFill>
        <p:spPr bwMode="auto">
          <a:xfrm>
            <a:off x="5429256" y="3071810"/>
            <a:ext cx="2428875" cy="2400301"/>
          </a:xfrm>
          <a:prstGeom prst="rect">
            <a:avLst/>
          </a:prstGeom>
          <a:noFill/>
        </p:spPr>
      </p:pic>
      <p:sp>
        <p:nvSpPr>
          <p:cNvPr id="7" name="Slide Number Placeholder 4">
            <a:extLst>
              <a:ext uri="{FF2B5EF4-FFF2-40B4-BE49-F238E27FC236}">
                <a16:creationId xmlns:a16="http://schemas.microsoft.com/office/drawing/2014/main" id="{BC2AC432-A70E-4E72-BCCA-97F2288E526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Applications of GAN</a:t>
            </a:r>
            <a:endParaRPr lang="fa-IR" dirty="0"/>
          </a:p>
        </p:txBody>
      </p:sp>
      <p:pic>
        <p:nvPicPr>
          <p:cNvPr id="69634" name="Picture 2" descr="F:\Introductory guide to Generative Adversarial Networks (GANs)_files\a2.png"/>
          <p:cNvPicPr>
            <a:picLocks noChangeAspect="1" noChangeArrowheads="1"/>
          </p:cNvPicPr>
          <p:nvPr/>
        </p:nvPicPr>
        <p:blipFill>
          <a:blip r:embed="rId3"/>
          <a:srcRect/>
          <a:stretch>
            <a:fillRect/>
          </a:stretch>
        </p:blipFill>
        <p:spPr bwMode="auto">
          <a:xfrm>
            <a:off x="3571868" y="3286124"/>
            <a:ext cx="4295775" cy="1819276"/>
          </a:xfrm>
          <a:prstGeom prst="rect">
            <a:avLst/>
          </a:prstGeom>
          <a:noFill/>
        </p:spPr>
      </p:pic>
      <p:pic>
        <p:nvPicPr>
          <p:cNvPr id="69636" name="Picture 4" descr="F:\Introductory guide to Generative Adversarial Networks (GANs)_files\a1.png"/>
          <p:cNvPicPr>
            <a:picLocks noChangeAspect="1" noChangeArrowheads="1"/>
          </p:cNvPicPr>
          <p:nvPr/>
        </p:nvPicPr>
        <p:blipFill>
          <a:blip r:embed="rId4"/>
          <a:srcRect/>
          <a:stretch>
            <a:fillRect/>
          </a:stretch>
        </p:blipFill>
        <p:spPr bwMode="auto">
          <a:xfrm>
            <a:off x="928662" y="3071810"/>
            <a:ext cx="2247900" cy="2028826"/>
          </a:xfrm>
          <a:prstGeom prst="rect">
            <a:avLst/>
          </a:prstGeom>
          <a:noFill/>
        </p:spPr>
      </p:pic>
      <p:sp>
        <p:nvSpPr>
          <p:cNvPr id="6" name="Rectangle 5"/>
          <p:cNvSpPr/>
          <p:nvPr/>
        </p:nvSpPr>
        <p:spPr>
          <a:xfrm>
            <a:off x="500034" y="1714488"/>
            <a:ext cx="8215370" cy="1015663"/>
          </a:xfrm>
          <a:prstGeom prst="rect">
            <a:avLst/>
          </a:prstGeom>
        </p:spPr>
        <p:txBody>
          <a:bodyPr wrap="square">
            <a:spAutoFit/>
          </a:bodyPr>
          <a:lstStyle/>
          <a:p>
            <a:pPr algn="l" rtl="0"/>
            <a:r>
              <a:rPr lang="en-US" sz="2000" b="1" dirty="0"/>
              <a:t>Predicting the next frame in a video</a:t>
            </a:r>
            <a:r>
              <a:rPr lang="en-US" sz="2000" dirty="0"/>
              <a:t> : You train a GAN on video sequences and let it predict what would occur next</a:t>
            </a:r>
            <a:br>
              <a:rPr lang="en-US" sz="2000" dirty="0"/>
            </a:br>
            <a:endParaRPr lang="fa-IR" sz="2000" dirty="0"/>
          </a:p>
        </p:txBody>
      </p:sp>
      <p:sp>
        <p:nvSpPr>
          <p:cNvPr id="7" name="Slide Number Placeholder 4">
            <a:extLst>
              <a:ext uri="{FF2B5EF4-FFF2-40B4-BE49-F238E27FC236}">
                <a16:creationId xmlns:a16="http://schemas.microsoft.com/office/drawing/2014/main" id="{5851E87A-D5DA-4246-A38E-6807A866E245}"/>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en-US" sz="2400" b="1" dirty="0"/>
              <a:t>Increasing Resolution of an image</a:t>
            </a:r>
            <a:r>
              <a:rPr lang="en-US" sz="2400" dirty="0"/>
              <a:t> : Generate a high resolution photo from a comparatively low resolution.</a:t>
            </a:r>
            <a:endParaRPr lang="fa-IR" sz="2400" dirty="0"/>
          </a:p>
        </p:txBody>
      </p:sp>
      <p:sp>
        <p:nvSpPr>
          <p:cNvPr id="70657" name="Rectangle 1"/>
          <p:cNvSpPr>
            <a:spLocks noChangeArrowheads="1"/>
          </p:cNvSpPr>
          <p:nvPr/>
        </p:nvSpPr>
        <p:spPr bwMode="auto">
          <a:xfrm>
            <a:off x="0" y="0"/>
            <a:ext cx="306494"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a-IR" sz="1800" b="0" i="0" u="none" strike="noStrike" cap="none" normalizeH="0" baseline="0" dirty="0">
                <a:ln>
                  <a:noFill/>
                </a:ln>
                <a:solidFill>
                  <a:srgbClr val="000000"/>
                </a:solidFill>
                <a:effectLst/>
                <a:latin typeface="Arial"/>
                <a:cs typeface="Times New Roman" pitchFamily="18" charset="0"/>
              </a:rPr>
              <a:t> </a:t>
            </a:r>
            <a:endParaRPr kumimoji="0" lang="fa-IR" sz="1800" b="0" i="0" u="none" strike="noStrike" cap="none" normalizeH="0" baseline="0" dirty="0">
              <a:ln>
                <a:noFill/>
              </a:ln>
              <a:solidFill>
                <a:srgbClr val="000000"/>
              </a:solidFill>
              <a:effectLst/>
              <a:latin typeface="Times New Roman" pitchFamily="18" charset="0"/>
              <a:cs typeface="Times New Roman" pitchFamily="18" charset="0"/>
            </a:endParaRPr>
          </a:p>
        </p:txBody>
      </p:sp>
      <p:pic>
        <p:nvPicPr>
          <p:cNvPr id="11265" name="Picture 1"/>
          <p:cNvPicPr>
            <a:picLocks noChangeAspect="1" noChangeArrowheads="1"/>
          </p:cNvPicPr>
          <p:nvPr/>
        </p:nvPicPr>
        <p:blipFill>
          <a:blip r:embed="rId2"/>
          <a:srcRect/>
          <a:stretch>
            <a:fillRect/>
          </a:stretch>
        </p:blipFill>
        <p:spPr bwMode="auto">
          <a:xfrm>
            <a:off x="214282" y="2143116"/>
            <a:ext cx="8716017" cy="3571900"/>
          </a:xfrm>
          <a:prstGeom prst="rect">
            <a:avLst/>
          </a:prstGeom>
          <a:noFill/>
          <a:ln w="9525">
            <a:noFill/>
            <a:miter lim="800000"/>
            <a:headEnd/>
            <a:tailEnd/>
          </a:ln>
          <a:effectLst/>
        </p:spPr>
      </p:pic>
      <p:sp>
        <p:nvSpPr>
          <p:cNvPr id="6" name="TextBox 5"/>
          <p:cNvSpPr txBox="1"/>
          <p:nvPr/>
        </p:nvSpPr>
        <p:spPr>
          <a:xfrm>
            <a:off x="3428992" y="5786454"/>
            <a:ext cx="1900713" cy="369332"/>
          </a:xfrm>
          <a:prstGeom prst="rect">
            <a:avLst/>
          </a:prstGeom>
          <a:noFill/>
          <a:ln>
            <a:solidFill>
              <a:schemeClr val="tx1"/>
            </a:solidFill>
            <a:prstDash val="dash"/>
          </a:ln>
        </p:spPr>
        <p:txBody>
          <a:bodyPr wrap="none" rtlCol="1">
            <a:spAutoFit/>
          </a:bodyPr>
          <a:lstStyle/>
          <a:p>
            <a:r>
              <a:rPr lang="en-US" dirty="0"/>
              <a:t>Previous Attempts</a:t>
            </a:r>
            <a:endParaRPr lang="fa-IR" dirty="0"/>
          </a:p>
        </p:txBody>
      </p:sp>
      <p:sp>
        <p:nvSpPr>
          <p:cNvPr id="7" name="TextBox 6"/>
          <p:cNvSpPr txBox="1"/>
          <p:nvPr/>
        </p:nvSpPr>
        <p:spPr>
          <a:xfrm>
            <a:off x="7215206" y="5786454"/>
            <a:ext cx="928694" cy="369332"/>
          </a:xfrm>
          <a:prstGeom prst="rect">
            <a:avLst/>
          </a:prstGeom>
          <a:noFill/>
          <a:ln>
            <a:solidFill>
              <a:schemeClr val="tx1"/>
            </a:solidFill>
            <a:prstDash val="dash"/>
          </a:ln>
        </p:spPr>
        <p:txBody>
          <a:bodyPr wrap="square" rtlCol="1">
            <a:spAutoFit/>
          </a:bodyPr>
          <a:lstStyle/>
          <a:p>
            <a:r>
              <a:rPr lang="en-US" dirty="0"/>
              <a:t>SRGAN</a:t>
            </a:r>
            <a:endParaRPr lang="fa-IR" dirty="0"/>
          </a:p>
        </p:txBody>
      </p:sp>
      <p:sp>
        <p:nvSpPr>
          <p:cNvPr id="8" name="Slide Number Placeholder 4">
            <a:extLst>
              <a:ext uri="{FF2B5EF4-FFF2-40B4-BE49-F238E27FC236}">
                <a16:creationId xmlns:a16="http://schemas.microsoft.com/office/drawing/2014/main" id="{11BA3F55-E049-4A00-8475-A94490AD5069}"/>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764704"/>
            <a:ext cx="8229600" cy="1143000"/>
          </a:xfrm>
        </p:spPr>
        <p:txBody>
          <a:bodyPr>
            <a:noAutofit/>
          </a:bodyPr>
          <a:lstStyle/>
          <a:p>
            <a:r>
              <a:rPr lang="en-US" sz="2000" b="1" dirty="0"/>
              <a:t>Image to Image Translation</a:t>
            </a:r>
            <a:r>
              <a:rPr lang="en-US" sz="2000" dirty="0"/>
              <a:t> : Generate an image from another image. For example, given on the left, you have labels of a street scene and you can generate a real looking photo with GAN. On the right, you give a simple drawing of a handbag and you get a real looking drawing of a handbag.</a:t>
            </a:r>
            <a:endParaRPr lang="fa-IR" sz="2000" dirty="0"/>
          </a:p>
        </p:txBody>
      </p:sp>
      <p:pic>
        <p:nvPicPr>
          <p:cNvPr id="71682" name="Picture 2" descr="F:\Introductory guide to Generative Adversarial Networks (GANs)_files\a4.png"/>
          <p:cNvPicPr>
            <a:picLocks noChangeAspect="1" noChangeArrowheads="1"/>
          </p:cNvPicPr>
          <p:nvPr/>
        </p:nvPicPr>
        <p:blipFill rotWithShape="1">
          <a:blip r:embed="rId2"/>
          <a:srcRect l="1737" r="8263"/>
          <a:stretch/>
        </p:blipFill>
        <p:spPr bwMode="auto">
          <a:xfrm>
            <a:off x="395536" y="1988840"/>
            <a:ext cx="8229600" cy="4430799"/>
          </a:xfrm>
          <a:prstGeom prst="rect">
            <a:avLst/>
          </a:prstGeom>
          <a:noFill/>
        </p:spPr>
      </p:pic>
      <p:sp>
        <p:nvSpPr>
          <p:cNvPr id="4" name="Slide Number Placeholder 4">
            <a:extLst>
              <a:ext uri="{FF2B5EF4-FFF2-40B4-BE49-F238E27FC236}">
                <a16:creationId xmlns:a16="http://schemas.microsoft.com/office/drawing/2014/main" id="{9398EA34-B2E6-4441-83F5-E0F7135F34B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285872" y="476672"/>
            <a:ext cx="8366956" cy="54938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a-IR" sz="2000" b="1" i="0" u="none" strike="noStrike" cap="none" normalizeH="0" baseline="0" dirty="0">
                <a:ln>
                  <a:noFill/>
                </a:ln>
                <a:solidFill>
                  <a:srgbClr val="000000"/>
                </a:solidFill>
                <a:effectLst/>
                <a:latin typeface="Times New Roman" pitchFamily="18" charset="0"/>
                <a:cs typeface="Times New Roman" pitchFamily="18" charset="0"/>
              </a:rPr>
              <a:t>Text to Image Generation :</a:t>
            </a:r>
            <a:r>
              <a:rPr kumimoji="0" lang="fa-IR" sz="2000" b="1" i="0" u="none" strike="noStrike" cap="none" normalizeH="0" baseline="0" dirty="0">
                <a:ln>
                  <a:noFill/>
                </a:ln>
                <a:solidFill>
                  <a:srgbClr val="000000"/>
                </a:solidFill>
                <a:effectLst/>
                <a:latin typeface="Arial"/>
                <a:cs typeface="Times New Roman" pitchFamily="18" charset="0"/>
              </a:rPr>
              <a:t> </a:t>
            </a:r>
            <a:r>
              <a:rPr kumimoji="0" lang="fa-IR" sz="2000" b="0" i="0" u="none" strike="noStrike" cap="none" normalizeH="0" baseline="0" dirty="0">
                <a:ln>
                  <a:noFill/>
                </a:ln>
                <a:solidFill>
                  <a:srgbClr val="000000"/>
                </a:solidFill>
                <a:effectLst/>
                <a:latin typeface="Times New Roman" pitchFamily="18" charset="0"/>
                <a:cs typeface="Times New Roman" pitchFamily="18" charset="0"/>
              </a:rPr>
              <a:t>Just say to your GAN what you want to see and get a realistic photo of the</a:t>
            </a:r>
            <a:r>
              <a:rPr kumimoji="0" lang="fa-IR" sz="1800" b="0" i="0" u="none" strike="noStrike" cap="none" normalizeH="0" baseline="0" dirty="0">
                <a:ln>
                  <a:noFill/>
                </a:ln>
                <a:solidFill>
                  <a:srgbClr val="000000"/>
                </a:solidFill>
                <a:effectLst/>
                <a:latin typeface="Times New Roman" pitchFamily="18" charset="0"/>
                <a:cs typeface="Times New Roman" pitchFamily="18" charset="0"/>
              </a:rPr>
              <a:t> target.</a:t>
            </a:r>
            <a:r>
              <a:rPr kumimoji="0" lang="fa-IR" sz="1800" b="0" i="0" u="none" strike="noStrike" cap="none" normalizeH="0" baseline="0" dirty="0">
                <a:ln>
                  <a:noFill/>
                </a:ln>
                <a:solidFill>
                  <a:schemeClr val="tx1"/>
                </a:solidFill>
                <a:effectLst/>
                <a:latin typeface="Arial" pitchFamily="34" charset="0"/>
                <a:cs typeface="Arial" pitchFamily="34" charset="0"/>
              </a:rPr>
              <a:t>  </a:t>
            </a:r>
            <a:r>
              <a:rPr kumimoji="0" lang="fa-IR" sz="27500" b="0" i="0" u="none" strike="noStrike" cap="none" normalizeH="0" baseline="0" dirty="0">
                <a:ln>
                  <a:noFill/>
                </a:ln>
                <a:solidFill>
                  <a:schemeClr val="tx1"/>
                </a:solidFill>
                <a:effectLst/>
                <a:latin typeface="Arial" pitchFamily="34" charset="0"/>
                <a:cs typeface="Arial" pitchFamily="34" charset="0"/>
              </a:rPr>
              <a:t> </a:t>
            </a:r>
            <a:r>
              <a:rPr kumimoji="0" lang="fa-IR" sz="1800" b="0" i="0" u="none" strike="noStrike" cap="none" normalizeH="0" baseline="0" dirty="0">
                <a:ln>
                  <a:noFill/>
                </a:ln>
                <a:solidFill>
                  <a:schemeClr val="tx1"/>
                </a:solidFill>
                <a:effectLst/>
                <a:latin typeface="Arial" pitchFamily="34" charset="0"/>
                <a:cs typeface="Arial" pitchFamily="34" charset="0"/>
              </a:rPr>
              <a:t>                                                                                                                  </a:t>
            </a:r>
            <a:br>
              <a:rPr kumimoji="0" lang="fa-IR" sz="1800" b="0" i="0" u="none" strike="noStrike" cap="none" normalizeH="0" baseline="0" dirty="0">
                <a:ln>
                  <a:noFill/>
                </a:ln>
                <a:solidFill>
                  <a:schemeClr val="tx1"/>
                </a:solidFill>
                <a:effectLst/>
                <a:latin typeface="Arial" pitchFamily="34" charset="0"/>
                <a:cs typeface="Arial" pitchFamily="34" charset="0"/>
              </a:rPr>
            </a:br>
            <a:endParaRPr kumimoji="0" lang="fa-IR" sz="1800" b="0" i="0" u="none" strike="noStrike" cap="none" normalizeH="0" baseline="0" dirty="0">
              <a:ln>
                <a:noFill/>
              </a:ln>
              <a:solidFill>
                <a:schemeClr val="tx1"/>
              </a:solidFill>
              <a:effectLst/>
              <a:latin typeface="Arial" pitchFamily="34" charset="0"/>
              <a:cs typeface="Arial" pitchFamily="34" charset="0"/>
            </a:endParaRPr>
          </a:p>
        </p:txBody>
      </p:sp>
      <p:pic>
        <p:nvPicPr>
          <p:cNvPr id="72706" name="Picture 2" descr="F:\Introductory guide to Generative Adversarial Networks (GANs)_files\a5.png"/>
          <p:cNvPicPr>
            <a:picLocks noChangeAspect="1" noChangeArrowheads="1"/>
          </p:cNvPicPr>
          <p:nvPr/>
        </p:nvPicPr>
        <p:blipFill>
          <a:blip r:embed="rId2"/>
          <a:srcRect/>
          <a:stretch>
            <a:fillRect/>
          </a:stretch>
        </p:blipFill>
        <p:spPr bwMode="auto">
          <a:xfrm>
            <a:off x="309500" y="2214554"/>
            <a:ext cx="8834500" cy="3643338"/>
          </a:xfrm>
          <a:prstGeom prst="rect">
            <a:avLst/>
          </a:prstGeom>
          <a:noFill/>
        </p:spPr>
      </p:pic>
      <p:sp>
        <p:nvSpPr>
          <p:cNvPr id="4" name="Slide Number Placeholder 4">
            <a:extLst>
              <a:ext uri="{FF2B5EF4-FFF2-40B4-BE49-F238E27FC236}">
                <a16:creationId xmlns:a16="http://schemas.microsoft.com/office/drawing/2014/main" id="{622898D1-8430-47AF-A038-408A93E39B81}"/>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Interactive Image Generation(IGAN)</a:t>
            </a:r>
            <a:r>
              <a:rPr lang="en-US" sz="2400" dirty="0"/>
              <a:t> : Draw simple strokes and let the GAN draw an impressive picture for you</a:t>
            </a:r>
            <a:endParaRPr lang="fa-IR" sz="2400" dirty="0"/>
          </a:p>
        </p:txBody>
      </p:sp>
      <p:sp>
        <p:nvSpPr>
          <p:cNvPr id="3078" name="AutoShape 6" descr="https://github.com/junyanz/iGAN/raw/master/pics/demo_teaser.jpg"/>
          <p:cNvSpPr>
            <a:spLocks noChangeAspect="1" noChangeArrowheads="1"/>
          </p:cNvSpPr>
          <p:nvPr/>
        </p:nvSpPr>
        <p:spPr bwMode="auto">
          <a:xfrm>
            <a:off x="7296150" y="-3657600"/>
            <a:ext cx="7620000" cy="7620000"/>
          </a:xfrm>
          <a:prstGeom prst="rect">
            <a:avLst/>
          </a:prstGeom>
          <a:noFill/>
        </p:spPr>
        <p:txBody>
          <a:bodyPr vert="horz" wrap="square" lIns="91440" tIns="45720" rIns="91440" bIns="45720" numCol="1" anchor="t" anchorCtr="0" compatLnSpc="1">
            <a:prstTxWarp prst="textNoShape">
              <a:avLst/>
            </a:prstTxWarp>
          </a:bodyPr>
          <a:lstStyle/>
          <a:p>
            <a:endParaRPr lang="fa-IR"/>
          </a:p>
        </p:txBody>
      </p:sp>
      <p:sp>
        <p:nvSpPr>
          <p:cNvPr id="3080" name="AutoShape 8" descr="https://github.com/junyanz/iGAN/raw/master/pics/demo_teaser.jpg"/>
          <p:cNvSpPr>
            <a:spLocks noChangeAspect="1" noChangeArrowheads="1"/>
          </p:cNvSpPr>
          <p:nvPr/>
        </p:nvSpPr>
        <p:spPr bwMode="auto">
          <a:xfrm>
            <a:off x="7296150" y="-3657600"/>
            <a:ext cx="7620000" cy="7620000"/>
          </a:xfrm>
          <a:prstGeom prst="rect">
            <a:avLst/>
          </a:prstGeom>
          <a:noFill/>
        </p:spPr>
        <p:txBody>
          <a:bodyPr vert="horz" wrap="square" lIns="91440" tIns="45720" rIns="91440" bIns="45720" numCol="1" anchor="t" anchorCtr="0" compatLnSpc="1">
            <a:prstTxWarp prst="textNoShape">
              <a:avLst/>
            </a:prstTxWarp>
          </a:bodyPr>
          <a:lstStyle/>
          <a:p>
            <a:endParaRPr lang="fa-IR"/>
          </a:p>
        </p:txBody>
      </p:sp>
      <p:sp>
        <p:nvSpPr>
          <p:cNvPr id="3083" name="AutoShape 11" descr="https://raw.githubusercontent.com/junyanz/iGAN/master/pics/demo_teaser.jpg"/>
          <p:cNvSpPr>
            <a:spLocks noChangeAspect="1" noChangeArrowheads="1"/>
          </p:cNvSpPr>
          <p:nvPr/>
        </p:nvSpPr>
        <p:spPr bwMode="auto">
          <a:xfrm>
            <a:off x="-61913" y="-136525"/>
            <a:ext cx="304801" cy="304800"/>
          </a:xfrm>
          <a:prstGeom prst="rect">
            <a:avLst/>
          </a:prstGeom>
          <a:noFill/>
        </p:spPr>
        <p:txBody>
          <a:bodyPr vert="horz" wrap="square" lIns="91440" tIns="45720" rIns="91440" bIns="45720" numCol="1" anchor="t" anchorCtr="0" compatLnSpc="1">
            <a:prstTxWarp prst="textNoShape">
              <a:avLst/>
            </a:prstTxWarp>
          </a:bodyPr>
          <a:lstStyle/>
          <a:p>
            <a:endParaRPr lang="fa-IR"/>
          </a:p>
        </p:txBody>
      </p:sp>
      <p:pic>
        <p:nvPicPr>
          <p:cNvPr id="3085" name="Picture 13"/>
          <p:cNvPicPr>
            <a:picLocks noChangeAspect="1" noChangeArrowheads="1"/>
          </p:cNvPicPr>
          <p:nvPr/>
        </p:nvPicPr>
        <p:blipFill>
          <a:blip r:embed="rId2"/>
          <a:srcRect/>
          <a:stretch>
            <a:fillRect/>
          </a:stretch>
        </p:blipFill>
        <p:spPr bwMode="auto">
          <a:xfrm>
            <a:off x="657212" y="1608820"/>
            <a:ext cx="7829576" cy="4707160"/>
          </a:xfrm>
          <a:prstGeom prst="rect">
            <a:avLst/>
          </a:prstGeom>
          <a:noFill/>
          <a:ln w="9525">
            <a:noFill/>
            <a:miter lim="800000"/>
            <a:headEnd/>
            <a:tailEnd/>
          </a:ln>
          <a:effectLst/>
        </p:spPr>
      </p:pic>
      <p:sp>
        <p:nvSpPr>
          <p:cNvPr id="7" name="Slide Number Placeholder 4">
            <a:extLst>
              <a:ext uri="{FF2B5EF4-FFF2-40B4-BE49-F238E27FC236}">
                <a16:creationId xmlns:a16="http://schemas.microsoft.com/office/drawing/2014/main" id="{188D3F07-4578-45CE-BFD1-08F09BDE0A0C}"/>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928710"/>
          </a:xfrm>
        </p:spPr>
        <p:style>
          <a:lnRef idx="2">
            <a:schemeClr val="accent4"/>
          </a:lnRef>
          <a:fillRef idx="1">
            <a:schemeClr val="lt1"/>
          </a:fillRef>
          <a:effectRef idx="0">
            <a:schemeClr val="accent4"/>
          </a:effectRef>
          <a:fontRef idx="minor">
            <a:schemeClr val="dk1"/>
          </a:fontRef>
        </p:style>
        <p:txBody>
          <a:bodyPr>
            <a:normAutofit/>
          </a:bodyPr>
          <a:lstStyle/>
          <a:p>
            <a:pPr rtl="0"/>
            <a:r>
              <a:rPr lang="en-US" sz="2400" b="1" dirty="0"/>
              <a:t>A General Plan</a:t>
            </a:r>
            <a:br>
              <a:rPr lang="en-US" sz="2400" dirty="0"/>
            </a:br>
            <a:r>
              <a:rPr lang="en-US" sz="2400" dirty="0">
                <a:solidFill>
                  <a:srgbClr val="00B0F0"/>
                </a:solidFill>
              </a:rPr>
              <a:t>to generate </a:t>
            </a:r>
            <a:r>
              <a:rPr lang="en-US" sz="2400" b="1" dirty="0">
                <a:solidFill>
                  <a:srgbClr val="00B050"/>
                </a:solidFill>
              </a:rPr>
              <a:t>solutions</a:t>
            </a:r>
            <a:r>
              <a:rPr lang="en-US" sz="2400" dirty="0">
                <a:solidFill>
                  <a:srgbClr val="FF0000"/>
                </a:solidFill>
              </a:rPr>
              <a:t> </a:t>
            </a:r>
            <a:r>
              <a:rPr lang="en-US" sz="2400" dirty="0">
                <a:solidFill>
                  <a:srgbClr val="00B0F0"/>
                </a:solidFill>
              </a:rPr>
              <a:t>for</a:t>
            </a:r>
            <a:r>
              <a:rPr lang="en-US" sz="2400" dirty="0">
                <a:solidFill>
                  <a:srgbClr val="FF0000"/>
                </a:solidFill>
              </a:rPr>
              <a:t> </a:t>
            </a:r>
            <a:r>
              <a:rPr lang="en-US" sz="2400" dirty="0">
                <a:solidFill>
                  <a:srgbClr val="00B0F0"/>
                </a:solidFill>
              </a:rPr>
              <a:t>challenging</a:t>
            </a:r>
            <a:r>
              <a:rPr lang="en-US" sz="2400" dirty="0">
                <a:solidFill>
                  <a:srgbClr val="FF0000"/>
                </a:solidFill>
              </a:rPr>
              <a:t> problems </a:t>
            </a:r>
            <a:endParaRPr lang="fa-IR" sz="2400" dirty="0">
              <a:solidFill>
                <a:srgbClr val="FF0000"/>
              </a:solidFill>
            </a:endParaRPr>
          </a:p>
        </p:txBody>
      </p:sp>
      <p:sp>
        <p:nvSpPr>
          <p:cNvPr id="4" name="Trapezoid 3"/>
          <p:cNvSpPr/>
          <p:nvPr/>
        </p:nvSpPr>
        <p:spPr>
          <a:xfrm rot="16200000">
            <a:off x="2285983" y="4500567"/>
            <a:ext cx="2500330" cy="1643074"/>
          </a:xfrm>
          <a:prstGeom prst="trapezoid">
            <a:avLst/>
          </a:prstGeom>
        </p:spPr>
        <p:style>
          <a:lnRef idx="2">
            <a:schemeClr val="accent2"/>
          </a:lnRef>
          <a:fillRef idx="1">
            <a:schemeClr val="lt1"/>
          </a:fillRef>
          <a:effectRef idx="0">
            <a:schemeClr val="accent2"/>
          </a:effectRef>
          <a:fontRef idx="minor">
            <a:schemeClr val="dk1"/>
          </a:fontRef>
        </p:style>
        <p:txBody>
          <a:bodyPr rtlCol="1" anchor="ctr"/>
          <a:lstStyle/>
          <a:p>
            <a:pPr algn="ctr"/>
            <a:r>
              <a:rPr lang="en-US" sz="2400" b="1" dirty="0"/>
              <a:t>Generator</a:t>
            </a:r>
            <a:endParaRPr lang="fa-IR" sz="2400" b="1" dirty="0"/>
          </a:p>
        </p:txBody>
      </p:sp>
      <p:sp>
        <p:nvSpPr>
          <p:cNvPr id="5" name="Trapezoid 4"/>
          <p:cNvSpPr/>
          <p:nvPr/>
        </p:nvSpPr>
        <p:spPr>
          <a:xfrm rot="16200000" flipV="1">
            <a:off x="5684051" y="2031197"/>
            <a:ext cx="2500330" cy="1581160"/>
          </a:xfrm>
          <a:prstGeom prst="trapezoid">
            <a:avLst>
              <a:gd name="adj" fmla="val 49096"/>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b="1" dirty="0"/>
              <a:t>Discriminator</a:t>
            </a:r>
            <a:endParaRPr lang="fa-IR" b="1" dirty="0"/>
          </a:p>
        </p:txBody>
      </p:sp>
      <p:sp>
        <p:nvSpPr>
          <p:cNvPr id="7" name="Rectangle 6"/>
          <p:cNvSpPr/>
          <p:nvPr/>
        </p:nvSpPr>
        <p:spPr>
          <a:xfrm rot="5400000">
            <a:off x="1928795" y="4786318"/>
            <a:ext cx="928693" cy="357192"/>
          </a:xfrm>
          <a:prstGeom prst="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en-US" b="1" dirty="0"/>
              <a:t>Cond.</a:t>
            </a:r>
            <a:endParaRPr lang="fa-IR" b="1" dirty="0"/>
          </a:p>
        </p:txBody>
      </p:sp>
      <p:sp>
        <p:nvSpPr>
          <p:cNvPr id="8" name="Rectangle 7"/>
          <p:cNvSpPr/>
          <p:nvPr/>
        </p:nvSpPr>
        <p:spPr>
          <a:xfrm rot="5400000">
            <a:off x="2035950" y="5607859"/>
            <a:ext cx="714379" cy="357190"/>
          </a:xfrm>
          <a:prstGeom prst="rect">
            <a:avLst/>
          </a:prstGeom>
        </p:spPr>
        <p:style>
          <a:lnRef idx="1">
            <a:schemeClr val="accent2"/>
          </a:lnRef>
          <a:fillRef idx="2">
            <a:schemeClr val="accent2"/>
          </a:fillRef>
          <a:effectRef idx="1">
            <a:schemeClr val="accent2"/>
          </a:effectRef>
          <a:fontRef idx="minor">
            <a:schemeClr val="dk1"/>
          </a:fontRef>
        </p:style>
        <p:txBody>
          <a:bodyPr rtlCol="1" anchor="ctr"/>
          <a:lstStyle/>
          <a:p>
            <a:pPr algn="ctr"/>
            <a:r>
              <a:rPr lang="en-US" b="1" dirty="0"/>
              <a:t>z</a:t>
            </a:r>
            <a:endParaRPr lang="fa-IR" b="1" dirty="0"/>
          </a:p>
        </p:txBody>
      </p:sp>
      <p:sp>
        <p:nvSpPr>
          <p:cNvPr id="9" name="TextBox 8"/>
          <p:cNvSpPr txBox="1"/>
          <p:nvPr/>
        </p:nvSpPr>
        <p:spPr>
          <a:xfrm>
            <a:off x="214281" y="4786319"/>
            <a:ext cx="1357322" cy="646331"/>
          </a:xfrm>
          <a:prstGeom prst="rect">
            <a:avLst/>
          </a:prstGeom>
          <a:noFill/>
        </p:spPr>
        <p:txBody>
          <a:bodyPr wrap="square" rtlCol="1">
            <a:spAutoFit/>
          </a:bodyPr>
          <a:lstStyle/>
          <a:p>
            <a:pPr algn="ctr" rtl="0"/>
            <a:r>
              <a:rPr lang="en-US" b="1" dirty="0">
                <a:solidFill>
                  <a:srgbClr val="00B050"/>
                </a:solidFill>
              </a:rPr>
              <a:t>Problem as condition</a:t>
            </a:r>
          </a:p>
        </p:txBody>
      </p:sp>
      <p:sp>
        <p:nvSpPr>
          <p:cNvPr id="12" name="Rectangle 11"/>
          <p:cNvSpPr/>
          <p:nvPr/>
        </p:nvSpPr>
        <p:spPr>
          <a:xfrm rot="5400000">
            <a:off x="3964779" y="4607725"/>
            <a:ext cx="1428758" cy="357192"/>
          </a:xfrm>
          <a:prstGeom prst="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en-US" b="1" dirty="0"/>
              <a:t>Problem</a:t>
            </a:r>
            <a:endParaRPr lang="fa-IR" b="1" dirty="0"/>
          </a:p>
        </p:txBody>
      </p:sp>
      <p:sp>
        <p:nvSpPr>
          <p:cNvPr id="13" name="Rectangle 12"/>
          <p:cNvSpPr/>
          <p:nvPr/>
        </p:nvSpPr>
        <p:spPr>
          <a:xfrm rot="5400000">
            <a:off x="4071932" y="5857890"/>
            <a:ext cx="1214447" cy="357190"/>
          </a:xfrm>
          <a:prstGeom prst="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en-US" b="1" dirty="0"/>
              <a:t>Solution</a:t>
            </a:r>
            <a:endParaRPr lang="fa-IR" b="1" dirty="0"/>
          </a:p>
        </p:txBody>
      </p:sp>
      <p:sp>
        <p:nvSpPr>
          <p:cNvPr id="14" name="Rectangle 13"/>
          <p:cNvSpPr/>
          <p:nvPr/>
        </p:nvSpPr>
        <p:spPr>
          <a:xfrm rot="5400000">
            <a:off x="4036217" y="1678767"/>
            <a:ext cx="1285882" cy="357192"/>
          </a:xfrm>
          <a:prstGeom prst="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b="1" dirty="0"/>
              <a:t>Problem</a:t>
            </a:r>
            <a:endParaRPr lang="fa-IR" b="1" dirty="0"/>
          </a:p>
        </p:txBody>
      </p:sp>
      <p:sp>
        <p:nvSpPr>
          <p:cNvPr id="15" name="Rectangle 14"/>
          <p:cNvSpPr/>
          <p:nvPr/>
        </p:nvSpPr>
        <p:spPr>
          <a:xfrm rot="5400000">
            <a:off x="4071933" y="2928935"/>
            <a:ext cx="1214447" cy="357190"/>
          </a:xfrm>
          <a:prstGeom prst="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b="1" dirty="0"/>
              <a:t>Solution</a:t>
            </a:r>
            <a:endParaRPr lang="fa-IR" b="1" dirty="0"/>
          </a:p>
        </p:txBody>
      </p:sp>
      <p:sp>
        <p:nvSpPr>
          <p:cNvPr id="16" name="TextBox 15"/>
          <p:cNvSpPr txBox="1"/>
          <p:nvPr/>
        </p:nvSpPr>
        <p:spPr>
          <a:xfrm>
            <a:off x="2428860" y="2000240"/>
            <a:ext cx="2143140" cy="369332"/>
          </a:xfrm>
          <a:prstGeom prst="rect">
            <a:avLst/>
          </a:prstGeom>
          <a:noFill/>
        </p:spPr>
        <p:txBody>
          <a:bodyPr wrap="square" rtlCol="1">
            <a:spAutoFit/>
          </a:bodyPr>
          <a:lstStyle/>
          <a:p>
            <a:pPr algn="ctr" rtl="0"/>
            <a:r>
              <a:rPr lang="en-US" b="1" dirty="0" err="1">
                <a:solidFill>
                  <a:srgbClr val="0070C0"/>
                </a:solidFill>
              </a:rPr>
              <a:t>Px</a:t>
            </a:r>
            <a:r>
              <a:rPr lang="en-US" b="1" dirty="0">
                <a:solidFill>
                  <a:srgbClr val="FF0000"/>
                </a:solidFill>
              </a:rPr>
              <a:t> </a:t>
            </a:r>
          </a:p>
        </p:txBody>
      </p:sp>
      <p:sp>
        <p:nvSpPr>
          <p:cNvPr id="17" name="TextBox 16"/>
          <p:cNvSpPr txBox="1"/>
          <p:nvPr/>
        </p:nvSpPr>
        <p:spPr>
          <a:xfrm>
            <a:off x="4786314" y="2214554"/>
            <a:ext cx="428628" cy="369332"/>
          </a:xfrm>
          <a:prstGeom prst="rect">
            <a:avLst/>
          </a:prstGeom>
          <a:noFill/>
        </p:spPr>
        <p:txBody>
          <a:bodyPr wrap="square" rtlCol="1">
            <a:spAutoFit/>
          </a:bodyPr>
          <a:lstStyle/>
          <a:p>
            <a:pPr algn="ctr" rtl="0"/>
            <a:r>
              <a:rPr lang="en-US" b="1" dirty="0">
                <a:solidFill>
                  <a:srgbClr val="00B050"/>
                </a:solidFill>
              </a:rPr>
              <a:t>x</a:t>
            </a:r>
            <a:endParaRPr lang="en-US" b="1" dirty="0">
              <a:solidFill>
                <a:srgbClr val="FF0000"/>
              </a:solidFill>
            </a:endParaRPr>
          </a:p>
        </p:txBody>
      </p:sp>
      <p:cxnSp>
        <p:nvCxnSpPr>
          <p:cNvPr id="19" name="Curved Connector 18"/>
          <p:cNvCxnSpPr>
            <a:endCxn id="5" idx="2"/>
          </p:cNvCxnSpPr>
          <p:nvPr/>
        </p:nvCxnSpPr>
        <p:spPr>
          <a:xfrm>
            <a:off x="5143504" y="2428868"/>
            <a:ext cx="1000132" cy="392909"/>
          </a:xfrm>
          <a:prstGeom prst="curved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1" name="Shape 20"/>
          <p:cNvCxnSpPr>
            <a:stCxn id="9" idx="0"/>
            <a:endCxn id="7" idx="2"/>
          </p:cNvCxnSpPr>
          <p:nvPr/>
        </p:nvCxnSpPr>
        <p:spPr>
          <a:xfrm rot="16200000" flipH="1">
            <a:off x="1464446" y="4214815"/>
            <a:ext cx="178596" cy="1321604"/>
          </a:xfrm>
          <a:prstGeom prst="curvedConnector4">
            <a:avLst>
              <a:gd name="adj1" fmla="val -127998"/>
              <a:gd name="adj2" fmla="val 6486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hape 22"/>
          <p:cNvCxnSpPr>
            <a:stCxn id="24" idx="3"/>
            <a:endCxn id="8" idx="2"/>
          </p:cNvCxnSpPr>
          <p:nvPr/>
        </p:nvCxnSpPr>
        <p:spPr>
          <a:xfrm flipV="1">
            <a:off x="1660720" y="5786455"/>
            <a:ext cx="553825" cy="398976"/>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57157" y="6000765"/>
            <a:ext cx="1303563" cy="369332"/>
          </a:xfrm>
          <a:prstGeom prst="rect">
            <a:avLst/>
          </a:prstGeom>
        </p:spPr>
        <p:txBody>
          <a:bodyPr wrap="none">
            <a:spAutoFit/>
          </a:bodyPr>
          <a:lstStyle/>
          <a:p>
            <a:pPr algn="ctr" rtl="0"/>
            <a:r>
              <a:rPr lang="en-US" b="1" dirty="0" err="1">
                <a:solidFill>
                  <a:srgbClr val="FF0000"/>
                </a:solidFill>
              </a:rPr>
              <a:t>Pz</a:t>
            </a:r>
            <a:r>
              <a:rPr lang="en-US" b="1" dirty="0">
                <a:solidFill>
                  <a:srgbClr val="FF0000"/>
                </a:solidFill>
              </a:rPr>
              <a:t> (noise)  z</a:t>
            </a:r>
          </a:p>
        </p:txBody>
      </p:sp>
      <p:cxnSp>
        <p:nvCxnSpPr>
          <p:cNvPr id="28" name="Curved Connector 27"/>
          <p:cNvCxnSpPr>
            <a:stCxn id="34" idx="0"/>
            <a:endCxn id="5" idx="2"/>
          </p:cNvCxnSpPr>
          <p:nvPr/>
        </p:nvCxnSpPr>
        <p:spPr>
          <a:xfrm rot="5400000" flipH="1" flipV="1">
            <a:off x="4964909" y="3393282"/>
            <a:ext cx="1750231" cy="607223"/>
          </a:xfrm>
          <a:prstGeom prst="curvedConnector2">
            <a:avLst/>
          </a:prstGeom>
          <a:ln>
            <a:tailEnd type="arrow"/>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4929190" y="4572008"/>
            <a:ext cx="1214446" cy="369332"/>
          </a:xfrm>
          <a:prstGeom prst="rect">
            <a:avLst/>
          </a:prstGeom>
          <a:noFill/>
        </p:spPr>
        <p:txBody>
          <a:bodyPr wrap="square" rtlCol="1">
            <a:spAutoFit/>
          </a:bodyPr>
          <a:lstStyle/>
          <a:p>
            <a:pPr algn="ctr" rtl="0"/>
            <a:r>
              <a:rPr lang="en-US" b="1" dirty="0">
                <a:solidFill>
                  <a:srgbClr val="00B050"/>
                </a:solidFill>
              </a:rPr>
              <a:t>G(</a:t>
            </a:r>
            <a:r>
              <a:rPr lang="en-US" b="1" dirty="0" err="1">
                <a:solidFill>
                  <a:srgbClr val="00B050"/>
                </a:solidFill>
              </a:rPr>
              <a:t>Cond</a:t>
            </a:r>
            <a:r>
              <a:rPr lang="en-US" b="1" dirty="0">
                <a:solidFill>
                  <a:srgbClr val="00B050"/>
                </a:solidFill>
              </a:rPr>
              <a:t>, z)</a:t>
            </a:r>
            <a:endParaRPr lang="en-US" b="1" dirty="0">
              <a:solidFill>
                <a:srgbClr val="FF0000"/>
              </a:solidFill>
            </a:endParaRPr>
          </a:p>
        </p:txBody>
      </p:sp>
      <p:sp>
        <p:nvSpPr>
          <p:cNvPr id="43" name="TextBox 42"/>
          <p:cNvSpPr txBox="1"/>
          <p:nvPr/>
        </p:nvSpPr>
        <p:spPr>
          <a:xfrm>
            <a:off x="1857356" y="2357430"/>
            <a:ext cx="2375458" cy="369332"/>
          </a:xfrm>
          <a:prstGeom prst="rect">
            <a:avLst/>
          </a:prstGeom>
          <a:noFill/>
        </p:spPr>
        <p:txBody>
          <a:bodyPr wrap="none" rtlCol="1">
            <a:spAutoFit/>
          </a:bodyPr>
          <a:lstStyle/>
          <a:p>
            <a:r>
              <a:rPr lang="en-US" dirty="0"/>
              <a:t>Problems and solutions</a:t>
            </a:r>
            <a:endParaRPr lang="fa-IR" dirty="0"/>
          </a:p>
        </p:txBody>
      </p:sp>
      <p:sp>
        <p:nvSpPr>
          <p:cNvPr id="45" name="TextBox 44"/>
          <p:cNvSpPr txBox="1"/>
          <p:nvPr/>
        </p:nvSpPr>
        <p:spPr>
          <a:xfrm>
            <a:off x="8072462" y="2643182"/>
            <a:ext cx="617478" cy="369332"/>
          </a:xfrm>
          <a:prstGeom prst="rect">
            <a:avLst/>
          </a:prstGeom>
          <a:noFill/>
        </p:spPr>
        <p:txBody>
          <a:bodyPr wrap="none" rtlCol="1">
            <a:spAutoFit/>
          </a:bodyPr>
          <a:lstStyle/>
          <a:p>
            <a:r>
              <a:rPr lang="en-US" dirty="0"/>
              <a:t>(1,0)</a:t>
            </a:r>
            <a:endParaRPr lang="fa-IR" dirty="0"/>
          </a:p>
        </p:txBody>
      </p:sp>
      <p:cxnSp>
        <p:nvCxnSpPr>
          <p:cNvPr id="47" name="Straight Arrow Connector 46"/>
          <p:cNvCxnSpPr>
            <a:stCxn id="5" idx="0"/>
            <a:endCxn id="45" idx="1"/>
          </p:cNvCxnSpPr>
          <p:nvPr/>
        </p:nvCxnSpPr>
        <p:spPr>
          <a:xfrm>
            <a:off x="7724796" y="2821777"/>
            <a:ext cx="347666" cy="60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Slide Number Placeholder 4">
            <a:extLst>
              <a:ext uri="{FF2B5EF4-FFF2-40B4-BE49-F238E27FC236}">
                <a16:creationId xmlns:a16="http://schemas.microsoft.com/office/drawing/2014/main" id="{7CFF55E6-9A20-41A8-881D-10D975C9A8DE}"/>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364" y="274638"/>
            <a:ext cx="8363272" cy="1143000"/>
          </a:xfrm>
        </p:spPr>
        <p:style>
          <a:lnRef idx="2">
            <a:schemeClr val="accent4"/>
          </a:lnRef>
          <a:fillRef idx="1">
            <a:schemeClr val="lt1"/>
          </a:fillRef>
          <a:effectRef idx="0">
            <a:schemeClr val="accent4"/>
          </a:effectRef>
          <a:fontRef idx="minor">
            <a:schemeClr val="dk1"/>
          </a:fontRef>
        </p:style>
        <p:txBody>
          <a:bodyPr>
            <a:normAutofit/>
          </a:bodyPr>
          <a:lstStyle/>
          <a:p>
            <a:r>
              <a:rPr lang="en-US" sz="2000" b="1" dirty="0"/>
              <a:t>Challenges With GAN</a:t>
            </a:r>
            <a:br>
              <a:rPr lang="fa-IR" sz="1600" b="1" dirty="0"/>
            </a:br>
            <a:r>
              <a:rPr lang="en-US" sz="1600" b="1" dirty="0"/>
              <a:t>Problem with Counting</a:t>
            </a:r>
            <a:r>
              <a:rPr lang="en-US" sz="1600" dirty="0"/>
              <a:t>: GANs fail to differentiate how many of a particular object should occur at a location. As we can see below, it gives more number of eyes in the head than naturally present.</a:t>
            </a:r>
            <a:endParaRPr lang="fa-IR" sz="1600" dirty="0"/>
          </a:p>
        </p:txBody>
      </p:sp>
      <p:pic>
        <p:nvPicPr>
          <p:cNvPr id="67586" name="Picture 2" descr="F:\Introductory guide to Generative Adversarial Networks (GANs)_files\s1.png"/>
          <p:cNvPicPr>
            <a:picLocks noChangeAspect="1" noChangeArrowheads="1"/>
          </p:cNvPicPr>
          <p:nvPr/>
        </p:nvPicPr>
        <p:blipFill>
          <a:blip r:embed="rId3"/>
          <a:srcRect/>
          <a:stretch>
            <a:fillRect/>
          </a:stretch>
        </p:blipFill>
        <p:spPr bwMode="auto">
          <a:xfrm>
            <a:off x="661814" y="1417638"/>
            <a:ext cx="7820372" cy="5168884"/>
          </a:xfrm>
          <a:prstGeom prst="rect">
            <a:avLst/>
          </a:prstGeom>
          <a:noFill/>
        </p:spPr>
      </p:pic>
      <p:sp>
        <p:nvSpPr>
          <p:cNvPr id="4" name="Slide Number Placeholder 4">
            <a:extLst>
              <a:ext uri="{FF2B5EF4-FFF2-40B4-BE49-F238E27FC236}">
                <a16:creationId xmlns:a16="http://schemas.microsoft.com/office/drawing/2014/main" id="{E2018E3D-1FC5-4221-8562-0782367A8D20}"/>
              </a:ext>
            </a:extLst>
          </p:cNvPr>
          <p:cNvSpPr>
            <a:spLocks noGrp="1"/>
          </p:cNvSpPr>
          <p:nvPr>
            <p:ph type="sldNum" sz="quarter" idx="12"/>
          </p:nvPr>
        </p:nvSpPr>
        <p:spPr>
          <a:xfrm>
            <a:off x="6293296" y="6520259"/>
            <a:ext cx="2743200" cy="365125"/>
          </a:xfrm>
        </p:spPr>
        <p:txBody>
          <a:bodyPr/>
          <a:lstStyle/>
          <a:p>
            <a:pPr algn="just"/>
            <a:fld id="{9FE76401-193A-461A-8740-2C5659B6B939}" type="slidenum">
              <a:rPr lang="en-US" smtClean="0"/>
              <a:pPr algn="just"/>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360" y="459472"/>
            <a:ext cx="8430199" cy="1025312"/>
          </a:xfr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noAutofit/>
          </a:bodyPr>
          <a:lstStyle/>
          <a:p>
            <a:pPr rtl="0"/>
            <a:r>
              <a:rPr lang="en-US" sz="3200" b="1" dirty="0">
                <a:solidFill>
                  <a:schemeClr val="tx1"/>
                </a:solidFill>
              </a:rPr>
              <a:t>Fixed –Weight Competitive Nets</a:t>
            </a:r>
            <a:endParaRPr lang="fa-IR" sz="3200" b="1" dirty="0">
              <a:solidFill>
                <a:schemeClr val="tx1"/>
              </a:solidFill>
            </a:endParaRPr>
          </a:p>
        </p:txBody>
      </p:sp>
      <p:sp>
        <p:nvSpPr>
          <p:cNvPr id="3" name="Content Placeholder 2"/>
          <p:cNvSpPr>
            <a:spLocks noGrp="1"/>
          </p:cNvSpPr>
          <p:nvPr>
            <p:ph idx="1"/>
          </p:nvPr>
        </p:nvSpPr>
        <p:spPr>
          <a:xfrm>
            <a:off x="377958" y="1496507"/>
            <a:ext cx="8399367" cy="4493096"/>
          </a:xfrm>
        </p:spPr>
        <p:style>
          <a:lnRef idx="2">
            <a:schemeClr val="accent1"/>
          </a:lnRef>
          <a:fillRef idx="1">
            <a:schemeClr val="lt1"/>
          </a:fillRef>
          <a:effectRef idx="0">
            <a:schemeClr val="accent1"/>
          </a:effectRef>
          <a:fontRef idx="minor">
            <a:schemeClr val="dk1"/>
          </a:fontRef>
        </p:style>
        <p:txBody>
          <a:bodyPr/>
          <a:lstStyle/>
          <a:p>
            <a:pPr algn="l" rtl="0"/>
            <a:r>
              <a:rPr lang="en-US" dirty="0" err="1">
                <a:solidFill>
                  <a:srgbClr val="0070C0"/>
                </a:solidFill>
              </a:rPr>
              <a:t>MaxNet</a:t>
            </a:r>
            <a:endParaRPr lang="en-US" dirty="0">
              <a:solidFill>
                <a:srgbClr val="0070C0"/>
              </a:solidFill>
            </a:endParaRPr>
          </a:p>
          <a:p>
            <a:pPr algn="l" rtl="0">
              <a:buNone/>
            </a:pPr>
            <a:r>
              <a:rPr lang="en-US" sz="2000" dirty="0">
                <a:solidFill>
                  <a:srgbClr val="FF0000"/>
                </a:solidFill>
              </a:rPr>
              <a:t>		A learning mechanism to determine the absolute largest node</a:t>
            </a:r>
          </a:p>
          <a:p>
            <a:pPr algn="l" rtl="0">
              <a:buNone/>
            </a:pPr>
            <a:endParaRPr lang="en-US" sz="2000" dirty="0"/>
          </a:p>
          <a:p>
            <a:pPr algn="l" rtl="0"/>
            <a:r>
              <a:rPr lang="en-US" dirty="0">
                <a:solidFill>
                  <a:srgbClr val="7030A0"/>
                </a:solidFill>
              </a:rPr>
              <a:t>Mexican Hat</a:t>
            </a:r>
          </a:p>
          <a:p>
            <a:pPr algn="l" rtl="0">
              <a:buNone/>
            </a:pPr>
            <a:r>
              <a:rPr lang="en-US" sz="2000" dirty="0">
                <a:solidFill>
                  <a:srgbClr val="FF0000"/>
                </a:solidFill>
              </a:rPr>
              <a:t>		A learning mechanism to determine soft largest node</a:t>
            </a:r>
          </a:p>
          <a:p>
            <a:pPr algn="l" rtl="0">
              <a:buNone/>
            </a:pPr>
            <a:endParaRPr lang="en-US" sz="2000" dirty="0"/>
          </a:p>
          <a:p>
            <a:pPr algn="l" rtl="0"/>
            <a:r>
              <a:rPr lang="en-US" dirty="0">
                <a:solidFill>
                  <a:srgbClr val="002060"/>
                </a:solidFill>
              </a:rPr>
              <a:t>Hamming Net</a:t>
            </a:r>
          </a:p>
          <a:p>
            <a:pPr algn="l" rtl="0">
              <a:buNone/>
            </a:pPr>
            <a:r>
              <a:rPr lang="en-US" sz="2000" dirty="0">
                <a:solidFill>
                  <a:srgbClr val="FF0000"/>
                </a:solidFill>
              </a:rPr>
              <a:t>		A learning mechanism to assign vectors to a certain number of 	vectors</a:t>
            </a:r>
          </a:p>
          <a:p>
            <a:pPr algn="l" rtl="0"/>
            <a:endParaRPr lang="fa-IR" dirty="0"/>
          </a:p>
        </p:txBody>
      </p:sp>
      <p:sp>
        <p:nvSpPr>
          <p:cNvPr id="4" name="Slide Number Placeholder 4">
            <a:extLst>
              <a:ext uri="{FF2B5EF4-FFF2-40B4-BE49-F238E27FC236}">
                <a16:creationId xmlns:a16="http://schemas.microsoft.com/office/drawing/2014/main" id="{0B409539-0720-4057-A0F9-D270065E8971}"/>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14290"/>
            <a:ext cx="8572560" cy="1143000"/>
          </a:xfrm>
        </p:spPr>
        <p:style>
          <a:lnRef idx="2">
            <a:schemeClr val="accent3"/>
          </a:lnRef>
          <a:fillRef idx="1">
            <a:schemeClr val="lt1"/>
          </a:fillRef>
          <a:effectRef idx="0">
            <a:schemeClr val="accent3"/>
          </a:effectRef>
          <a:fontRef idx="minor">
            <a:schemeClr val="dk1"/>
          </a:fontRef>
        </p:style>
        <p:txBody>
          <a:bodyPr>
            <a:normAutofit/>
          </a:bodyPr>
          <a:lstStyle/>
          <a:p>
            <a:pPr rtl="0"/>
            <a:r>
              <a:rPr lang="en-US" sz="2000" dirty="0"/>
              <a:t>GANs fail to adapt to 3D objects. It doesn’t understand perspective, </a:t>
            </a:r>
            <a:r>
              <a:rPr lang="en-US" sz="2000" dirty="0" err="1"/>
              <a:t>i.e.difference</a:t>
            </a:r>
            <a:r>
              <a:rPr lang="en-US" sz="2000" dirty="0"/>
              <a:t> between </a:t>
            </a:r>
            <a:r>
              <a:rPr lang="en-US" sz="2000" dirty="0" err="1"/>
              <a:t>frontview</a:t>
            </a:r>
            <a:r>
              <a:rPr lang="en-US" sz="2000" dirty="0"/>
              <a:t> and </a:t>
            </a:r>
            <a:r>
              <a:rPr lang="en-US" sz="2000" dirty="0" err="1"/>
              <a:t>backview</a:t>
            </a:r>
            <a:r>
              <a:rPr lang="en-US" sz="2000" dirty="0"/>
              <a:t>. As we can see below, it gives flat (2D) </a:t>
            </a:r>
            <a:endParaRPr lang="fa-IR" sz="2000" dirty="0"/>
          </a:p>
        </p:txBody>
      </p:sp>
      <p:pic>
        <p:nvPicPr>
          <p:cNvPr id="68610" name="Picture 2" descr="F:\Introductory guide to Generative Adversarial Networks (GANs)_files\s2.png"/>
          <p:cNvPicPr>
            <a:picLocks noChangeAspect="1" noChangeArrowheads="1"/>
          </p:cNvPicPr>
          <p:nvPr/>
        </p:nvPicPr>
        <p:blipFill>
          <a:blip r:embed="rId2"/>
          <a:srcRect/>
          <a:stretch>
            <a:fillRect/>
          </a:stretch>
        </p:blipFill>
        <p:spPr bwMode="auto">
          <a:xfrm>
            <a:off x="457200" y="1357290"/>
            <a:ext cx="8229600" cy="5129220"/>
          </a:xfrm>
          <a:prstGeom prst="rect">
            <a:avLst/>
          </a:prstGeom>
          <a:noFill/>
        </p:spPr>
      </p:pic>
      <p:sp>
        <p:nvSpPr>
          <p:cNvPr id="4" name="Slide Number Placeholder 4">
            <a:extLst>
              <a:ext uri="{FF2B5EF4-FFF2-40B4-BE49-F238E27FC236}">
                <a16:creationId xmlns:a16="http://schemas.microsoft.com/office/drawing/2014/main" id="{1AA303DA-F59B-4F3E-9579-B6FB4F0ABCE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364" y="274638"/>
            <a:ext cx="8363272" cy="1143000"/>
          </a:xfrm>
        </p:spPr>
        <p:style>
          <a:lnRef idx="2">
            <a:schemeClr val="accent5"/>
          </a:lnRef>
          <a:fillRef idx="1">
            <a:schemeClr val="lt1"/>
          </a:fillRef>
          <a:effectRef idx="0">
            <a:schemeClr val="accent5"/>
          </a:effectRef>
          <a:fontRef idx="minor">
            <a:schemeClr val="dk1"/>
          </a:fontRef>
        </p:style>
        <p:txBody>
          <a:bodyPr>
            <a:normAutofit/>
          </a:bodyPr>
          <a:lstStyle/>
          <a:p>
            <a:r>
              <a:rPr lang="en-US" sz="1800" b="1" dirty="0"/>
              <a:t>Problems with Global Structures</a:t>
            </a:r>
            <a:br>
              <a:rPr lang="en-US" sz="1600" b="1" dirty="0"/>
            </a:br>
            <a:r>
              <a:rPr lang="en-US" sz="1600" dirty="0"/>
              <a:t>Same as the problem with perspective, GANs do not understand a holistic structure. For example, in the bottom left image, it gives a generated image of a quadruple cow, i.e. a cow standing on its hind legs and simultaneously on all four legs. That is definitely not possible in real life!</a:t>
            </a:r>
            <a:endParaRPr lang="fa-IR" sz="1600" dirty="0"/>
          </a:p>
        </p:txBody>
      </p:sp>
      <p:pic>
        <p:nvPicPr>
          <p:cNvPr id="62466" name="Picture 2" descr="F:\Introductory guide to Generative Adversarial Networks (GANs)_files\s3.png"/>
          <p:cNvPicPr>
            <a:picLocks noChangeAspect="1" noChangeArrowheads="1"/>
          </p:cNvPicPr>
          <p:nvPr/>
        </p:nvPicPr>
        <p:blipFill>
          <a:blip r:embed="rId2"/>
          <a:srcRect/>
          <a:stretch>
            <a:fillRect/>
          </a:stretch>
        </p:blipFill>
        <p:spPr bwMode="auto">
          <a:xfrm>
            <a:off x="728650" y="1417638"/>
            <a:ext cx="7686700" cy="4997434"/>
          </a:xfrm>
          <a:prstGeom prst="rect">
            <a:avLst/>
          </a:prstGeom>
          <a:noFill/>
        </p:spPr>
      </p:pic>
      <p:sp>
        <p:nvSpPr>
          <p:cNvPr id="4" name="Slide Number Placeholder 4">
            <a:extLst>
              <a:ext uri="{FF2B5EF4-FFF2-40B4-BE49-F238E27FC236}">
                <a16:creationId xmlns:a16="http://schemas.microsoft.com/office/drawing/2014/main" id="{2183FFE5-7ACE-4C00-8C34-9B73DD330F38}"/>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FF0000"/>
                </a:solidFill>
              </a:rPr>
              <a:t>Some Extensions on GANs</a:t>
            </a:r>
            <a:endParaRPr lang="fa-IR" sz="2800" dirty="0">
              <a:solidFill>
                <a:srgbClr val="FF0000"/>
              </a:solidFill>
            </a:endParaRPr>
          </a:p>
        </p:txBody>
      </p:sp>
      <p:graphicFrame>
        <p:nvGraphicFramePr>
          <p:cNvPr id="5" name="Table 4"/>
          <p:cNvGraphicFramePr>
            <a:graphicFrameLocks noGrp="1"/>
          </p:cNvGraphicFramePr>
          <p:nvPr/>
        </p:nvGraphicFramePr>
        <p:xfrm>
          <a:off x="285720" y="1771664"/>
          <a:ext cx="8643966" cy="4480560"/>
        </p:xfrm>
        <a:graphic>
          <a:graphicData uri="http://schemas.openxmlformats.org/drawingml/2006/table">
            <a:tbl>
              <a:tblPr rtl="1" firstRow="1" bandRow="1">
                <a:tableStyleId>{2D5ABB26-0587-4C30-8999-92F81FD0307C}</a:tableStyleId>
              </a:tblPr>
              <a:tblGrid>
                <a:gridCol w="4187054">
                  <a:extLst>
                    <a:ext uri="{9D8B030D-6E8A-4147-A177-3AD203B41FA5}">
                      <a16:colId xmlns:a16="http://schemas.microsoft.com/office/drawing/2014/main" val="20000"/>
                    </a:ext>
                  </a:extLst>
                </a:gridCol>
                <a:gridCol w="4456912">
                  <a:extLst>
                    <a:ext uri="{9D8B030D-6E8A-4147-A177-3AD203B41FA5}">
                      <a16:colId xmlns:a16="http://schemas.microsoft.com/office/drawing/2014/main" val="20001"/>
                    </a:ext>
                  </a:extLst>
                </a:gridCol>
              </a:tblGrid>
              <a:tr h="3643338">
                <a:tc>
                  <a:txBody>
                    <a:bodyPr/>
                    <a:lstStyle/>
                    <a:p>
                      <a:pPr marL="514350" indent="-514350" algn="l" rtl="0">
                        <a:buFont typeface="+mj-lt"/>
                        <a:buAutoNum type="arabicPeriod" startAt="12"/>
                      </a:pPr>
                      <a:r>
                        <a:rPr lang="en-US" sz="2400" kern="1200" dirty="0">
                          <a:solidFill>
                            <a:schemeClr val="tx1"/>
                          </a:solidFill>
                          <a:latin typeface="+mn-lt"/>
                          <a:ea typeface="+mn-ea"/>
                          <a:cs typeface="+mn-cs"/>
                        </a:rPr>
                        <a:t>Bidirectional GAN</a:t>
                      </a:r>
                    </a:p>
                    <a:p>
                      <a:pPr marL="514350" indent="-514350" algn="l" rtl="0">
                        <a:buFont typeface="+mj-lt"/>
                        <a:buAutoNum type="arabicPeriod" startAt="12"/>
                      </a:pPr>
                      <a:r>
                        <a:rPr lang="en-US" sz="2400" kern="1200" dirty="0">
                          <a:solidFill>
                            <a:schemeClr val="tx1"/>
                          </a:solidFill>
                          <a:latin typeface="+mn-lt"/>
                          <a:ea typeface="+mn-ea"/>
                          <a:cs typeface="+mn-cs"/>
                        </a:rPr>
                        <a:t>Context-Conditional GAN</a:t>
                      </a:r>
                    </a:p>
                    <a:p>
                      <a:pPr marL="514350" indent="-514350" algn="l" rtl="0">
                        <a:buFont typeface="+mj-lt"/>
                        <a:buAutoNum type="arabicPeriod" startAt="12"/>
                      </a:pPr>
                      <a:r>
                        <a:rPr lang="en-US" sz="2400" kern="1200" dirty="0">
                          <a:solidFill>
                            <a:schemeClr val="tx1"/>
                          </a:solidFill>
                          <a:latin typeface="+mn-lt"/>
                          <a:ea typeface="+mn-ea"/>
                          <a:cs typeface="+mn-cs"/>
                        </a:rPr>
                        <a:t>Context Encoder</a:t>
                      </a:r>
                    </a:p>
                    <a:p>
                      <a:pPr marL="514350" indent="-514350" algn="l" rtl="0">
                        <a:buFont typeface="+mj-lt"/>
                        <a:buAutoNum type="arabicPeriod" startAt="12"/>
                      </a:pPr>
                      <a:r>
                        <a:rPr lang="en-US" sz="2400" kern="1200" dirty="0">
                          <a:solidFill>
                            <a:schemeClr val="tx1"/>
                          </a:solidFill>
                          <a:latin typeface="+mn-lt"/>
                          <a:ea typeface="+mn-ea"/>
                          <a:cs typeface="+mn-cs"/>
                        </a:rPr>
                        <a:t>Coupled GANs</a:t>
                      </a:r>
                    </a:p>
                    <a:p>
                      <a:pPr marL="514350" indent="-514350" algn="l" rtl="0">
                        <a:buFont typeface="+mj-lt"/>
                        <a:buAutoNum type="arabicPeriod" startAt="12"/>
                      </a:pPr>
                      <a:r>
                        <a:rPr lang="en-US" sz="2400" kern="1200" dirty="0" err="1">
                          <a:solidFill>
                            <a:schemeClr val="tx1"/>
                          </a:solidFill>
                          <a:latin typeface="+mn-lt"/>
                          <a:ea typeface="+mn-ea"/>
                          <a:cs typeface="+mn-cs"/>
                        </a:rPr>
                        <a:t>CycleGAN</a:t>
                      </a:r>
                      <a:endParaRPr lang="en-US" sz="2400" kern="1200" dirty="0">
                        <a:solidFill>
                          <a:schemeClr val="tx1"/>
                        </a:solidFill>
                        <a:latin typeface="+mn-lt"/>
                        <a:ea typeface="+mn-ea"/>
                        <a:cs typeface="+mn-cs"/>
                      </a:endParaRPr>
                    </a:p>
                    <a:p>
                      <a:pPr marL="514350" indent="-514350" algn="l" rtl="0">
                        <a:buFont typeface="+mj-lt"/>
                        <a:buAutoNum type="arabicPeriod" startAt="12"/>
                      </a:pPr>
                      <a:r>
                        <a:rPr lang="en-US" sz="2400" kern="1200" dirty="0" err="1">
                          <a:solidFill>
                            <a:schemeClr val="tx1"/>
                          </a:solidFill>
                          <a:latin typeface="+mn-lt"/>
                          <a:ea typeface="+mn-ea"/>
                          <a:cs typeface="+mn-cs"/>
                        </a:rPr>
                        <a:t>DualGAN</a:t>
                      </a:r>
                      <a:endParaRPr lang="en-US" sz="2400" kern="1200" dirty="0">
                        <a:solidFill>
                          <a:schemeClr val="tx1"/>
                        </a:solidFill>
                        <a:latin typeface="+mn-lt"/>
                        <a:ea typeface="+mn-ea"/>
                        <a:cs typeface="+mn-cs"/>
                      </a:endParaRPr>
                    </a:p>
                    <a:p>
                      <a:pPr marL="514350" indent="-514350" algn="l" rtl="0">
                        <a:buFont typeface="+mj-lt"/>
                        <a:buAutoNum type="arabicPeriod" startAt="12"/>
                      </a:pPr>
                      <a:r>
                        <a:rPr lang="en-US" sz="2400" kern="1200" dirty="0">
                          <a:solidFill>
                            <a:schemeClr val="tx1"/>
                          </a:solidFill>
                          <a:latin typeface="+mn-lt"/>
                          <a:ea typeface="+mn-ea"/>
                          <a:cs typeface="+mn-cs"/>
                        </a:rPr>
                        <a:t>LSGAN</a:t>
                      </a:r>
                    </a:p>
                    <a:p>
                      <a:pPr marL="514350" indent="-514350" algn="l" rtl="0">
                        <a:buFont typeface="+mj-lt"/>
                        <a:buAutoNum type="arabicPeriod" startAt="12"/>
                      </a:pPr>
                      <a:r>
                        <a:rPr lang="en-US" sz="2400" kern="1200" dirty="0">
                          <a:solidFill>
                            <a:schemeClr val="tx1"/>
                          </a:solidFill>
                          <a:latin typeface="+mn-lt"/>
                          <a:ea typeface="+mn-ea"/>
                          <a:cs typeface="+mn-cs"/>
                        </a:rPr>
                        <a:t>Pix2Pix</a:t>
                      </a:r>
                    </a:p>
                    <a:p>
                      <a:pPr marL="514350" indent="-514350" algn="l" rtl="0">
                        <a:buFont typeface="+mj-lt"/>
                        <a:buAutoNum type="arabicPeriod" startAt="12"/>
                      </a:pPr>
                      <a:r>
                        <a:rPr lang="en-US" sz="2400" kern="1200" dirty="0" err="1">
                          <a:solidFill>
                            <a:schemeClr val="tx1"/>
                          </a:solidFill>
                          <a:latin typeface="+mn-lt"/>
                          <a:ea typeface="+mn-ea"/>
                          <a:cs typeface="+mn-cs"/>
                        </a:rPr>
                        <a:t>PixelDA</a:t>
                      </a:r>
                      <a:endParaRPr lang="en-US" sz="2400" kern="1200" dirty="0">
                        <a:solidFill>
                          <a:schemeClr val="tx1"/>
                        </a:solidFill>
                        <a:latin typeface="+mn-lt"/>
                        <a:ea typeface="+mn-ea"/>
                        <a:cs typeface="+mn-cs"/>
                      </a:endParaRPr>
                    </a:p>
                    <a:p>
                      <a:pPr marL="514350" indent="-514350" algn="l" rtl="0">
                        <a:buFont typeface="+mj-lt"/>
                        <a:buAutoNum type="arabicPeriod" startAt="12"/>
                      </a:pPr>
                      <a:r>
                        <a:rPr lang="en-US" sz="2400" kern="1200" dirty="0">
                          <a:solidFill>
                            <a:schemeClr val="tx1"/>
                          </a:solidFill>
                          <a:latin typeface="+mn-lt"/>
                          <a:ea typeface="+mn-ea"/>
                          <a:cs typeface="+mn-cs"/>
                        </a:rPr>
                        <a:t>Wasserstein GAN GP</a:t>
                      </a:r>
                    </a:p>
                    <a:p>
                      <a:pPr marL="514350" marR="0" indent="-514350" algn="l" defTabSz="914400" rtl="0" eaLnBrk="1" fontAlgn="auto" latinLnBrk="0" hangingPunct="1">
                        <a:lnSpc>
                          <a:spcPct val="100000"/>
                        </a:lnSpc>
                        <a:spcBef>
                          <a:spcPts val="0"/>
                        </a:spcBef>
                        <a:spcAft>
                          <a:spcPts val="0"/>
                        </a:spcAft>
                        <a:buClrTx/>
                        <a:buSzTx/>
                        <a:buFont typeface="+mj-lt"/>
                        <a:buAutoNum type="arabicPeriod" startAt="12"/>
                        <a:tabLst/>
                        <a:defRPr/>
                      </a:pPr>
                      <a:r>
                        <a:rPr lang="en-US" sz="2400" dirty="0"/>
                        <a:t>Adversarial </a:t>
                      </a:r>
                      <a:r>
                        <a:rPr lang="en-US" sz="2400" dirty="0" err="1"/>
                        <a:t>Autoencoder</a:t>
                      </a:r>
                      <a:endParaRPr lang="en-US" sz="2400" kern="1200" dirty="0">
                        <a:solidFill>
                          <a:schemeClr val="tx1"/>
                        </a:solidFill>
                        <a:latin typeface="+mn-lt"/>
                        <a:ea typeface="+mn-ea"/>
                        <a:cs typeface="+mn-cs"/>
                      </a:endParaRPr>
                    </a:p>
                    <a:p>
                      <a:pPr marL="514350" indent="-514350" algn="l" rtl="0">
                        <a:buFont typeface="+mj-lt"/>
                        <a:buAutoNum type="arabicPeriod" startAt="12"/>
                      </a:pPr>
                      <a:endParaRPr lang="fa-IR" sz="2400" kern="1200" dirty="0">
                        <a:solidFill>
                          <a:schemeClr val="tx1"/>
                        </a:solidFill>
                        <a:latin typeface="+mn-lt"/>
                        <a:ea typeface="+mn-ea"/>
                        <a:cs typeface="+mn-cs"/>
                      </a:endParaRPr>
                    </a:p>
                  </a:txBody>
                  <a:tcPr/>
                </a:tc>
                <a:tc>
                  <a:txBody>
                    <a:bodyPr/>
                    <a:lstStyle/>
                    <a:p>
                      <a:pPr marL="457200" indent="-457200" algn="l" rtl="0">
                        <a:buFont typeface="+mj-lt"/>
                        <a:buAutoNum type="arabicPeriod"/>
                      </a:pPr>
                      <a:r>
                        <a:rPr lang="en-US" sz="2400" dirty="0">
                          <a:solidFill>
                            <a:srgbClr val="0070C0"/>
                          </a:solidFill>
                        </a:rPr>
                        <a:t>DCGANs</a:t>
                      </a:r>
                    </a:p>
                    <a:p>
                      <a:pPr marL="457200" indent="-457200" algn="l" rtl="0">
                        <a:buFont typeface="+mj-lt"/>
                        <a:buAutoNum type="arabicPeriod"/>
                      </a:pPr>
                      <a:r>
                        <a:rPr lang="en-US" sz="2400" dirty="0">
                          <a:solidFill>
                            <a:srgbClr val="0070C0"/>
                          </a:solidFill>
                        </a:rPr>
                        <a:t>BGAN</a:t>
                      </a:r>
                    </a:p>
                    <a:p>
                      <a:pPr marL="457200" indent="-457200" algn="l" rtl="0">
                        <a:buFont typeface="+mj-lt"/>
                        <a:buAutoNum type="arabicPeriod"/>
                      </a:pPr>
                      <a:r>
                        <a:rPr lang="en-US" sz="2400" dirty="0">
                          <a:solidFill>
                            <a:srgbClr val="0070C0"/>
                          </a:solidFill>
                        </a:rPr>
                        <a:t>SRGAN</a:t>
                      </a:r>
                    </a:p>
                    <a:p>
                      <a:pPr marL="457200" indent="-457200" algn="l" rtl="0">
                        <a:buFont typeface="+mj-lt"/>
                        <a:buAutoNum type="arabicPeriod"/>
                      </a:pPr>
                      <a:r>
                        <a:rPr lang="en-US" sz="2400" dirty="0">
                          <a:solidFill>
                            <a:srgbClr val="0070C0"/>
                          </a:solidFill>
                        </a:rPr>
                        <a:t>CGAN</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dirty="0">
                          <a:solidFill>
                            <a:srgbClr val="0070C0"/>
                          </a:solidFill>
                        </a:rPr>
                        <a:t>Auxiliary Classifier GAN</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400" kern="1200" dirty="0">
                          <a:solidFill>
                            <a:srgbClr val="0070C0"/>
                          </a:solidFill>
                          <a:latin typeface="+mn-lt"/>
                          <a:ea typeface="+mn-ea"/>
                          <a:cs typeface="+mn-cs"/>
                        </a:rPr>
                        <a:t>Semi-Supervised GAN</a:t>
                      </a:r>
                    </a:p>
                    <a:p>
                      <a:pPr marL="457200" indent="-457200" algn="l" rtl="0">
                        <a:buFont typeface="+mj-lt"/>
                        <a:buAutoNum type="arabicPeriod"/>
                      </a:pPr>
                      <a:r>
                        <a:rPr lang="en-US" sz="2400" dirty="0" err="1">
                          <a:solidFill>
                            <a:srgbClr val="0070C0"/>
                          </a:solidFill>
                        </a:rPr>
                        <a:t>StackGAN</a:t>
                      </a:r>
                      <a:endParaRPr lang="en-US" sz="2400" dirty="0">
                        <a:solidFill>
                          <a:srgbClr val="0070C0"/>
                        </a:solidFill>
                      </a:endParaRPr>
                    </a:p>
                    <a:p>
                      <a:pPr marL="457200" indent="-457200" algn="l" rtl="0">
                        <a:buFont typeface="+mj-lt"/>
                        <a:buAutoNum type="arabicPeriod"/>
                      </a:pPr>
                      <a:r>
                        <a:rPr lang="en-US" sz="2400" dirty="0">
                          <a:solidFill>
                            <a:srgbClr val="0070C0"/>
                          </a:solidFill>
                        </a:rPr>
                        <a:t>Disco GANS</a:t>
                      </a:r>
                    </a:p>
                    <a:p>
                      <a:pPr marL="457200" indent="-457200" algn="l" rtl="0">
                        <a:buFont typeface="+mj-lt"/>
                        <a:buAutoNum type="arabicPeriod"/>
                      </a:pPr>
                      <a:r>
                        <a:rPr lang="en-US" sz="2400" dirty="0">
                          <a:solidFill>
                            <a:srgbClr val="0070C0"/>
                          </a:solidFill>
                        </a:rPr>
                        <a:t>Flow based GANs</a:t>
                      </a:r>
                    </a:p>
                    <a:p>
                      <a:pPr marL="457200" indent="-457200" algn="l" rtl="0">
                        <a:buFont typeface="+mj-lt"/>
                        <a:buAutoNum type="arabicPeriod"/>
                      </a:pPr>
                      <a:r>
                        <a:rPr lang="en-US" sz="2400" dirty="0" err="1">
                          <a:solidFill>
                            <a:srgbClr val="0070C0"/>
                          </a:solidFill>
                        </a:rPr>
                        <a:t>InfoGANs</a:t>
                      </a:r>
                      <a:endParaRPr lang="en-US" sz="2400" dirty="0">
                        <a:solidFill>
                          <a:srgbClr val="0070C0"/>
                        </a:solidFill>
                      </a:endParaRPr>
                    </a:p>
                    <a:p>
                      <a:pPr marL="457200" indent="-457200" algn="l" rtl="0">
                        <a:buFont typeface="+mj-lt"/>
                        <a:buAutoNum type="arabicPeriod"/>
                      </a:pPr>
                      <a:r>
                        <a:rPr lang="en-US" sz="2400" kern="1200" dirty="0">
                          <a:solidFill>
                            <a:schemeClr val="tx1"/>
                          </a:solidFill>
                          <a:latin typeface="+mn-lt"/>
                          <a:ea typeface="+mn-ea"/>
                          <a:cs typeface="+mn-cs"/>
                        </a:rPr>
                        <a:t>Wasserstein </a:t>
                      </a:r>
                      <a:r>
                        <a:rPr lang="en-US" sz="2400" dirty="0"/>
                        <a:t>GAN</a:t>
                      </a:r>
                    </a:p>
                    <a:p>
                      <a:pPr marL="457200" indent="-457200" algn="l" rtl="0">
                        <a:buFont typeface="+mj-lt"/>
                        <a:buAutoNum type="arabicPeriod"/>
                      </a:pPr>
                      <a:endParaRPr lang="fa-IR" sz="2400" dirty="0"/>
                    </a:p>
                  </a:txBody>
                  <a:tcPr/>
                </a:tc>
                <a:extLst>
                  <a:ext uri="{0D108BD9-81ED-4DB2-BD59-A6C34878D82A}">
                    <a16:rowId xmlns:a16="http://schemas.microsoft.com/office/drawing/2014/main" val="10000"/>
                  </a:ext>
                </a:extLst>
              </a:tr>
            </a:tbl>
          </a:graphicData>
        </a:graphic>
      </p:graphicFrame>
      <p:sp>
        <p:nvSpPr>
          <p:cNvPr id="4" name="Slide Number Placeholder 4">
            <a:extLst>
              <a:ext uri="{FF2B5EF4-FFF2-40B4-BE49-F238E27FC236}">
                <a16:creationId xmlns:a16="http://schemas.microsoft.com/office/drawing/2014/main" id="{7B669A75-A914-48C7-B525-AFDF15CFC8A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472518" cy="1143000"/>
          </a:xfrm>
        </p:spPr>
        <p:txBody>
          <a:bodyPr>
            <a:normAutofit fontScale="90000"/>
          </a:bodyPr>
          <a:lstStyle/>
          <a:p>
            <a:pPr algn="l" rtl="0"/>
            <a:r>
              <a:rPr lang="en-US" sz="2800" b="1" dirty="0">
                <a:solidFill>
                  <a:srgbClr val="FF0000"/>
                </a:solidFill>
              </a:rPr>
              <a:t>(1)</a:t>
            </a:r>
            <a:r>
              <a:rPr lang="en-US" sz="2800" b="1" dirty="0"/>
              <a:t> Deep </a:t>
            </a:r>
            <a:r>
              <a:rPr lang="en-US" sz="2800" b="1" dirty="0" err="1"/>
              <a:t>Convolutional</a:t>
            </a:r>
            <a:r>
              <a:rPr lang="en-US" sz="2800" b="1" dirty="0"/>
              <a:t> GANs (DCGANs)</a:t>
            </a:r>
            <a:br>
              <a:rPr lang="en-US" sz="2800" b="1" dirty="0"/>
            </a:br>
            <a:r>
              <a:rPr lang="en-US" sz="1600" b="1" dirty="0">
                <a:hlinkClick r:id="rId3"/>
              </a:rPr>
              <a:t>https://arxiv.org/abs/1710.10196</a:t>
            </a:r>
            <a:r>
              <a:rPr lang="en-US" sz="1600" b="1" dirty="0"/>
              <a:t>   (Jan 2016)</a:t>
            </a:r>
            <a:br>
              <a:rPr lang="en-US" sz="2800" b="1" dirty="0"/>
            </a:br>
            <a:endParaRPr lang="en-US" sz="2800" b="1" dirty="0"/>
          </a:p>
        </p:txBody>
      </p:sp>
      <p:sp>
        <p:nvSpPr>
          <p:cNvPr id="18434" name="AutoShape 2" descr="https://cdn-images-1.medium.com/max/800/1*rdXKdyfNjorzP10ZA3yNmQ.png"/>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a-IR"/>
          </a:p>
        </p:txBody>
      </p:sp>
      <p:sp>
        <p:nvSpPr>
          <p:cNvPr id="18436" name="AutoShape 4" descr="https://cdn-images-1.medium.com/max/800/1*rdXKdyfNjorzP10ZA3yNmQ.png"/>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a-IR"/>
          </a:p>
        </p:txBody>
      </p:sp>
      <p:sp>
        <p:nvSpPr>
          <p:cNvPr id="8" name="Content Placeholder 7"/>
          <p:cNvSpPr>
            <a:spLocks noGrp="1"/>
          </p:cNvSpPr>
          <p:nvPr>
            <p:ph idx="1"/>
          </p:nvPr>
        </p:nvSpPr>
        <p:spPr>
          <a:xfrm>
            <a:off x="214282" y="1000108"/>
            <a:ext cx="8643998" cy="714379"/>
          </a:xfrm>
        </p:spPr>
        <p:style>
          <a:lnRef idx="2">
            <a:schemeClr val="accent5"/>
          </a:lnRef>
          <a:fillRef idx="1">
            <a:schemeClr val="lt1"/>
          </a:fillRef>
          <a:effectRef idx="0">
            <a:schemeClr val="accent5"/>
          </a:effectRef>
          <a:fontRef idx="minor">
            <a:schemeClr val="dk1"/>
          </a:fontRef>
        </p:style>
        <p:txBody>
          <a:bodyPr>
            <a:normAutofit/>
          </a:bodyPr>
          <a:lstStyle/>
          <a:p>
            <a:pPr algn="l">
              <a:buNone/>
            </a:pPr>
            <a:r>
              <a:rPr lang="en-US" sz="1800" dirty="0"/>
              <a:t>In this article, we will see how a neural net maps from random noise to an image matrix and how using </a:t>
            </a:r>
            <a:r>
              <a:rPr lang="en-US" sz="1800" dirty="0" err="1"/>
              <a:t>Convolutional</a:t>
            </a:r>
            <a:r>
              <a:rPr lang="en-US" sz="1800" dirty="0"/>
              <a:t> Layers in the generator network produces better results.</a:t>
            </a:r>
          </a:p>
          <a:p>
            <a:pPr lvl="0" algn="l">
              <a:buNone/>
            </a:pPr>
            <a:endParaRPr lang="en-US" sz="1800" dirty="0"/>
          </a:p>
        </p:txBody>
      </p:sp>
      <p:sp>
        <p:nvSpPr>
          <p:cNvPr id="10" name="Rectangle 9"/>
          <p:cNvSpPr/>
          <p:nvPr/>
        </p:nvSpPr>
        <p:spPr>
          <a:xfrm>
            <a:off x="214282" y="4786322"/>
            <a:ext cx="8715436" cy="923330"/>
          </a:xfrm>
          <a:prstGeom prst="rect">
            <a:avLst/>
          </a:prstGeom>
        </p:spPr>
        <p:txBody>
          <a:bodyPr wrap="square">
            <a:spAutoFit/>
          </a:bodyPr>
          <a:lstStyle/>
          <a:p>
            <a:pPr algn="l" rtl="0"/>
            <a:r>
              <a:rPr lang="en-US" dirty="0"/>
              <a:t>Original DCGAN architecture(</a:t>
            </a:r>
            <a:r>
              <a:rPr lang="en-US" i="1" dirty="0">
                <a:hlinkClick r:id="rId4"/>
              </a:rPr>
              <a:t>Unsupervised Representation Learning with Deep </a:t>
            </a:r>
            <a:r>
              <a:rPr lang="en-US" i="1" dirty="0" err="1">
                <a:hlinkClick r:id="rId4"/>
              </a:rPr>
              <a:t>Convolutional</a:t>
            </a:r>
            <a:r>
              <a:rPr lang="en-US" i="1" dirty="0">
                <a:hlinkClick r:id="rId4"/>
              </a:rPr>
              <a:t> Generative Adversarial Networks</a:t>
            </a:r>
            <a:r>
              <a:rPr lang="en-US" i="1" dirty="0"/>
              <a:t>) </a:t>
            </a:r>
            <a:r>
              <a:rPr lang="en-US" dirty="0"/>
              <a:t>have </a:t>
            </a:r>
            <a:r>
              <a:rPr lang="en-US" i="1" dirty="0"/>
              <a:t>four </a:t>
            </a:r>
            <a:r>
              <a:rPr lang="en-US" dirty="0" err="1"/>
              <a:t>convolutional</a:t>
            </a:r>
            <a:r>
              <a:rPr lang="en-US" dirty="0"/>
              <a:t> layers for the </a:t>
            </a:r>
            <a:r>
              <a:rPr lang="en-US" b="1" dirty="0"/>
              <a:t>Discriminator </a:t>
            </a:r>
            <a:r>
              <a:rPr lang="en-US" dirty="0"/>
              <a:t>and </a:t>
            </a:r>
            <a:r>
              <a:rPr lang="en-US" i="1" dirty="0"/>
              <a:t>four “</a:t>
            </a:r>
            <a:r>
              <a:rPr lang="en-US" dirty="0"/>
              <a:t>four fractionally-</a:t>
            </a:r>
            <a:r>
              <a:rPr lang="en-US" dirty="0" err="1"/>
              <a:t>strided</a:t>
            </a:r>
            <a:r>
              <a:rPr lang="en-US" dirty="0"/>
              <a:t> convolutions” layers for the </a:t>
            </a:r>
            <a:r>
              <a:rPr lang="en-US" b="1" dirty="0"/>
              <a:t>Generator.</a:t>
            </a:r>
            <a:endParaRPr lang="fa-IR" dirty="0"/>
          </a:p>
        </p:txBody>
      </p:sp>
      <p:sp>
        <p:nvSpPr>
          <p:cNvPr id="91138" name="AutoShape 2" descr="https://cdn-images-1.medium.com/max/800/1*Mw2c3eY5khtXafe5W-Ms_w.jpeg"/>
          <p:cNvSpPr>
            <a:spLocks noChangeAspect="1" noChangeArrowheads="1"/>
          </p:cNvSpPr>
          <p:nvPr/>
        </p:nvSpPr>
        <p:spPr bwMode="auto">
          <a:xfrm>
            <a:off x="-61913" y="-136525"/>
            <a:ext cx="304801" cy="304800"/>
          </a:xfrm>
          <a:prstGeom prst="rect">
            <a:avLst/>
          </a:prstGeom>
          <a:noFill/>
        </p:spPr>
        <p:txBody>
          <a:bodyPr vert="horz" wrap="square" lIns="91440" tIns="45720" rIns="91440" bIns="45720" numCol="1" anchor="t" anchorCtr="0" compatLnSpc="1">
            <a:prstTxWarp prst="textNoShape">
              <a:avLst/>
            </a:prstTxWarp>
          </a:bodyPr>
          <a:lstStyle/>
          <a:p>
            <a:endParaRPr lang="fa-IR"/>
          </a:p>
        </p:txBody>
      </p:sp>
      <p:pic>
        <p:nvPicPr>
          <p:cNvPr id="11" name="Picture 10" descr="dcgan3.jpeg"/>
          <p:cNvPicPr>
            <a:picLocks noChangeAspect="1"/>
          </p:cNvPicPr>
          <p:nvPr/>
        </p:nvPicPr>
        <p:blipFill>
          <a:blip r:embed="rId5"/>
          <a:stretch>
            <a:fillRect/>
          </a:stretch>
        </p:blipFill>
        <p:spPr>
          <a:xfrm>
            <a:off x="1214414" y="1785926"/>
            <a:ext cx="6810396" cy="3005087"/>
          </a:xfrm>
          <a:prstGeom prst="rect">
            <a:avLst/>
          </a:prstGeom>
        </p:spPr>
      </p:pic>
      <p:sp>
        <p:nvSpPr>
          <p:cNvPr id="9" name="Slide Number Placeholder 4">
            <a:extLst>
              <a:ext uri="{FF2B5EF4-FFF2-40B4-BE49-F238E27FC236}">
                <a16:creationId xmlns:a16="http://schemas.microsoft.com/office/drawing/2014/main" id="{AD8F0116-DC37-4DD8-AF14-9C42909FD8B6}"/>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descr="https://cdn-images-1.medium.com/max/800/1*rdXKdyfNjorzP10ZA3yNmQ.png"/>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a-IR"/>
          </a:p>
        </p:txBody>
      </p:sp>
      <p:sp>
        <p:nvSpPr>
          <p:cNvPr id="18436" name="AutoShape 4" descr="https://cdn-images-1.medium.com/max/800/1*rdXKdyfNjorzP10ZA3yNmQ.png"/>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a-IR"/>
          </a:p>
        </p:txBody>
      </p:sp>
      <p:pic>
        <p:nvPicPr>
          <p:cNvPr id="6" name="Picture 5" descr="dcgan.png"/>
          <p:cNvPicPr>
            <a:picLocks noChangeAspect="1"/>
          </p:cNvPicPr>
          <p:nvPr/>
        </p:nvPicPr>
        <p:blipFill>
          <a:blip r:embed="rId3"/>
          <a:stretch>
            <a:fillRect/>
          </a:stretch>
        </p:blipFill>
        <p:spPr>
          <a:xfrm>
            <a:off x="428596" y="2000240"/>
            <a:ext cx="7620000" cy="3367085"/>
          </a:xfrm>
          <a:prstGeom prst="rect">
            <a:avLst/>
          </a:prstGeom>
        </p:spPr>
      </p:pic>
      <p:sp>
        <p:nvSpPr>
          <p:cNvPr id="13" name="Title 12"/>
          <p:cNvSpPr>
            <a:spLocks noGrp="1"/>
          </p:cNvSpPr>
          <p:nvPr>
            <p:ph type="title"/>
          </p:nvPr>
        </p:nvSpPr>
        <p:spPr>
          <a:xfrm>
            <a:off x="285720" y="0"/>
            <a:ext cx="5543560" cy="703282"/>
          </a:xfrm>
        </p:spPr>
        <p:txBody>
          <a:bodyPr/>
          <a:lstStyle/>
          <a:p>
            <a:pPr algn="l"/>
            <a:r>
              <a:rPr lang="en-US" sz="2400" dirty="0"/>
              <a:t> (DCGAN)   Generator</a:t>
            </a:r>
            <a:endParaRPr lang="fa-IR" sz="2400" dirty="0"/>
          </a:p>
        </p:txBody>
      </p:sp>
      <p:sp>
        <p:nvSpPr>
          <p:cNvPr id="14" name="Rectangle 13"/>
          <p:cNvSpPr/>
          <p:nvPr/>
        </p:nvSpPr>
        <p:spPr>
          <a:xfrm>
            <a:off x="142844" y="714356"/>
            <a:ext cx="8858312" cy="181588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rtl="0"/>
            <a:r>
              <a:rPr lang="en-US" sz="1600" dirty="0">
                <a:solidFill>
                  <a:srgbClr val="C00000"/>
                </a:solidFill>
              </a:rPr>
              <a:t>This network takes in a 100x1 noise vector, denoted z, and maps it into the G(Z) output which is 64x64x3.</a:t>
            </a:r>
          </a:p>
          <a:p>
            <a:pPr algn="l" rtl="0"/>
            <a:r>
              <a:rPr lang="en-US" sz="1600" dirty="0">
                <a:solidFill>
                  <a:srgbClr val="0070C0"/>
                </a:solidFill>
              </a:rPr>
              <a:t>This architecture is especially interesting the way the first layer expands the random noise. The network goes from 100x1 to 1024x4x4! This layer is denoted ‘project and reshape’. </a:t>
            </a:r>
            <a:r>
              <a:rPr lang="en-US" sz="1600" dirty="0">
                <a:solidFill>
                  <a:srgbClr val="00B050"/>
                </a:solidFill>
              </a:rPr>
              <a:t>We see that following this layer, classical </a:t>
            </a:r>
            <a:r>
              <a:rPr lang="en-US" sz="1600" dirty="0" err="1">
                <a:solidFill>
                  <a:srgbClr val="00B050"/>
                </a:solidFill>
              </a:rPr>
              <a:t>convolutional</a:t>
            </a:r>
            <a:r>
              <a:rPr lang="en-US" sz="1600" dirty="0">
                <a:solidFill>
                  <a:srgbClr val="00B050"/>
                </a:solidFill>
              </a:rPr>
              <a:t> layers are applied. In the diagram above we can see that the N parameter, (Height/Width), goes from 4 to 8 to 16 to 32, it doesn’t appear that there is any padding, the kernel filter parameter F is 5x5, and the stride is 2. You may find this equation to be useful for designing your own </a:t>
            </a:r>
            <a:r>
              <a:rPr lang="en-US" sz="1600" dirty="0" err="1">
                <a:solidFill>
                  <a:srgbClr val="00B050"/>
                </a:solidFill>
              </a:rPr>
              <a:t>convolutional</a:t>
            </a:r>
            <a:r>
              <a:rPr lang="en-US" sz="1600" dirty="0">
                <a:solidFill>
                  <a:srgbClr val="00B050"/>
                </a:solidFill>
              </a:rPr>
              <a:t> layers for customized output sizes.</a:t>
            </a:r>
            <a:endParaRPr lang="fa-IR" sz="1600" dirty="0">
              <a:solidFill>
                <a:srgbClr val="00B050"/>
              </a:solidFill>
            </a:endParaRPr>
          </a:p>
        </p:txBody>
      </p:sp>
      <p:sp>
        <p:nvSpPr>
          <p:cNvPr id="15" name="Rectangle 14"/>
          <p:cNvSpPr/>
          <p:nvPr/>
        </p:nvSpPr>
        <p:spPr>
          <a:xfrm>
            <a:off x="571472" y="5214950"/>
            <a:ext cx="8358246" cy="646331"/>
          </a:xfrm>
          <a:prstGeom prst="rect">
            <a:avLst/>
          </a:prstGeom>
        </p:spPr>
        <p:txBody>
          <a:bodyPr wrap="square">
            <a:spAutoFit/>
          </a:bodyPr>
          <a:lstStyle/>
          <a:p>
            <a:pPr algn="l"/>
            <a:r>
              <a:rPr lang="en-US" dirty="0">
                <a:solidFill>
                  <a:srgbClr val="FF0000"/>
                </a:solidFill>
              </a:rPr>
              <a:t>we see the network goes from</a:t>
            </a:r>
          </a:p>
          <a:p>
            <a:pPr algn="l" rtl="0"/>
            <a:r>
              <a:rPr lang="en-US" b="1" dirty="0">
                <a:solidFill>
                  <a:srgbClr val="C00000"/>
                </a:solidFill>
              </a:rPr>
              <a:t>100x1 → 1024x4x4 → 512x8x8 → 256x16x16 → 128x32x32 → 64x64x3</a:t>
            </a:r>
          </a:p>
        </p:txBody>
      </p:sp>
      <p:sp>
        <p:nvSpPr>
          <p:cNvPr id="8" name="Slide Number Placeholder 4">
            <a:extLst>
              <a:ext uri="{FF2B5EF4-FFF2-40B4-BE49-F238E27FC236}">
                <a16:creationId xmlns:a16="http://schemas.microsoft.com/office/drawing/2014/main" id="{214CE51C-17D8-484A-B6A3-44103A0C653D}"/>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cgan2.png"/>
          <p:cNvPicPr>
            <a:picLocks noChangeAspect="1"/>
          </p:cNvPicPr>
          <p:nvPr/>
        </p:nvPicPr>
        <p:blipFill>
          <a:blip r:embed="rId2"/>
          <a:stretch>
            <a:fillRect/>
          </a:stretch>
        </p:blipFill>
        <p:spPr>
          <a:xfrm>
            <a:off x="714348" y="1000108"/>
            <a:ext cx="7620000" cy="3790950"/>
          </a:xfrm>
          <a:prstGeom prst="rect">
            <a:avLst/>
          </a:prstGeom>
        </p:spPr>
      </p:pic>
      <p:sp>
        <p:nvSpPr>
          <p:cNvPr id="7" name="Rectangle 6"/>
          <p:cNvSpPr/>
          <p:nvPr/>
        </p:nvSpPr>
        <p:spPr>
          <a:xfrm>
            <a:off x="714348" y="5657671"/>
            <a:ext cx="8072494" cy="646331"/>
          </a:xfrm>
          <a:prstGeom prst="rect">
            <a:avLst/>
          </a:prstGeom>
        </p:spPr>
        <p:txBody>
          <a:bodyPr wrap="square">
            <a:spAutoFit/>
          </a:bodyPr>
          <a:lstStyle/>
          <a:p>
            <a:pPr algn="l" rtl="0"/>
            <a:r>
              <a:rPr lang="en-US" b="1" dirty="0">
                <a:solidFill>
                  <a:srgbClr val="0070C0"/>
                </a:solidFill>
              </a:rPr>
              <a:t>Above is the output from the network presented in the paper, citing that this came after 5 epochs of training. Pretty impressive stuff.</a:t>
            </a:r>
            <a:endParaRPr lang="fa-IR" b="1" dirty="0">
              <a:solidFill>
                <a:srgbClr val="0070C0"/>
              </a:solidFill>
            </a:endParaRPr>
          </a:p>
        </p:txBody>
      </p:sp>
      <p:sp>
        <p:nvSpPr>
          <p:cNvPr id="4" name="Slide Number Placeholder 4">
            <a:extLst>
              <a:ext uri="{FF2B5EF4-FFF2-40B4-BE49-F238E27FC236}">
                <a16:creationId xmlns:a16="http://schemas.microsoft.com/office/drawing/2014/main" id="{BD961032-3AB6-4863-9FB1-14E44CD873CA}"/>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55</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285728"/>
            <a:ext cx="8229600" cy="1143000"/>
          </a:xfrm>
        </p:spPr>
        <p:txBody>
          <a:bodyPr>
            <a:normAutofit/>
          </a:bodyPr>
          <a:lstStyle/>
          <a:p>
            <a:pPr algn="l" rtl="0"/>
            <a:r>
              <a:rPr lang="en-US" sz="2400" b="1" dirty="0">
                <a:solidFill>
                  <a:srgbClr val="FF0000"/>
                </a:solidFill>
              </a:rPr>
              <a:t>(2)</a:t>
            </a:r>
            <a:r>
              <a:rPr lang="en-US" sz="2400" b="1" dirty="0"/>
              <a:t> Boundary-Seeking Generative Adversarial Networks(BGAN)</a:t>
            </a:r>
            <a:br>
              <a:rPr lang="en-US" sz="2000" b="1" dirty="0"/>
            </a:br>
            <a:r>
              <a:rPr lang="en-US" sz="1100" dirty="0">
                <a:hlinkClick r:id="rId3"/>
              </a:rPr>
              <a:t>https://arxiv.org/abs/1702.08431</a:t>
            </a:r>
            <a:r>
              <a:rPr lang="en-US" sz="1100" dirty="0"/>
              <a:t>  (2017)</a:t>
            </a:r>
            <a:endParaRPr lang="fa-IR" sz="1100" dirty="0"/>
          </a:p>
        </p:txBody>
      </p:sp>
      <p:sp>
        <p:nvSpPr>
          <p:cNvPr id="3" name="Content Placeholder 2"/>
          <p:cNvSpPr>
            <a:spLocks noGrp="1"/>
          </p:cNvSpPr>
          <p:nvPr>
            <p:ph idx="1"/>
          </p:nvPr>
        </p:nvSpPr>
        <p:spPr/>
        <p:style>
          <a:lnRef idx="2">
            <a:schemeClr val="accent6"/>
          </a:lnRef>
          <a:fillRef idx="1">
            <a:schemeClr val="lt1"/>
          </a:fillRef>
          <a:effectRef idx="0">
            <a:schemeClr val="accent6"/>
          </a:effectRef>
          <a:fontRef idx="minor">
            <a:schemeClr val="dk1"/>
          </a:fontRef>
        </p:style>
        <p:txBody>
          <a:bodyPr>
            <a:normAutofit fontScale="70000" lnSpcReduction="20000"/>
          </a:bodyPr>
          <a:lstStyle/>
          <a:p>
            <a:pPr algn="l" rtl="0"/>
            <a:r>
              <a:rPr lang="en-US" dirty="0"/>
              <a:t>We introduce a method for training GANs with discrete data that uses the estimated difference measure from the discriminator to compute importance weights for generated samples, thus </a:t>
            </a:r>
            <a:r>
              <a:rPr lang="en-US" dirty="0">
                <a:solidFill>
                  <a:srgbClr val="FF0000"/>
                </a:solidFill>
              </a:rPr>
              <a:t>providing a policy gradient for training the generator</a:t>
            </a:r>
            <a:r>
              <a:rPr lang="en-US" dirty="0"/>
              <a:t>. </a:t>
            </a:r>
          </a:p>
          <a:p>
            <a:pPr algn="l" rtl="0"/>
            <a:r>
              <a:rPr lang="en-US" dirty="0"/>
              <a:t>The importance weights have </a:t>
            </a:r>
            <a:r>
              <a:rPr lang="en-US" dirty="0">
                <a:solidFill>
                  <a:srgbClr val="00B0F0"/>
                </a:solidFill>
              </a:rPr>
              <a:t>a strong connection to the decision boundary of the discriminator</a:t>
            </a:r>
            <a:r>
              <a:rPr lang="en-US" dirty="0"/>
              <a:t>, and we call our method boundary-seeking GANs (BGANs). </a:t>
            </a:r>
          </a:p>
          <a:p>
            <a:pPr algn="l" rtl="0"/>
            <a:r>
              <a:rPr lang="en-US" dirty="0"/>
              <a:t>We demonstrate the effectiveness of the proposed algorithm with </a:t>
            </a:r>
            <a:r>
              <a:rPr lang="en-US" dirty="0">
                <a:solidFill>
                  <a:srgbClr val="00B050"/>
                </a:solidFill>
              </a:rPr>
              <a:t>discrete image and character-based natural language generation</a:t>
            </a:r>
            <a:r>
              <a:rPr lang="en-US" dirty="0"/>
              <a:t>.</a:t>
            </a:r>
          </a:p>
          <a:p>
            <a:pPr algn="l" rtl="0"/>
            <a:r>
              <a:rPr lang="en-US" dirty="0"/>
              <a:t> In addition, the boundary-seeking objective extends to continuous data, which can be used to </a:t>
            </a:r>
            <a:r>
              <a:rPr lang="en-US" dirty="0">
                <a:solidFill>
                  <a:srgbClr val="FF0000"/>
                </a:solidFill>
              </a:rPr>
              <a:t>improve stability of training</a:t>
            </a:r>
            <a:r>
              <a:rPr lang="en-US" dirty="0"/>
              <a:t>, and we demonstrate this on </a:t>
            </a:r>
            <a:r>
              <a:rPr lang="en-US" dirty="0" err="1"/>
              <a:t>Celeba</a:t>
            </a:r>
            <a:r>
              <a:rPr lang="en-US" dirty="0"/>
              <a:t>, Large-scale Scene Understanding (LSUN) bedrooms, and </a:t>
            </a:r>
            <a:r>
              <a:rPr lang="en-US" dirty="0" err="1"/>
              <a:t>Imagenet</a:t>
            </a:r>
            <a:r>
              <a:rPr lang="en-US" dirty="0"/>
              <a:t> without conditioning. </a:t>
            </a:r>
            <a:endParaRPr lang="fa-IR" dirty="0"/>
          </a:p>
        </p:txBody>
      </p:sp>
      <p:sp>
        <p:nvSpPr>
          <p:cNvPr id="4" name="Slide Number Placeholder 4">
            <a:extLst>
              <a:ext uri="{FF2B5EF4-FFF2-40B4-BE49-F238E27FC236}">
                <a16:creationId xmlns:a16="http://schemas.microsoft.com/office/drawing/2014/main" id="{EFC68D75-85A0-4D92-8D2E-1696BD69A6E0}"/>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4348" y="500042"/>
            <a:ext cx="7929618" cy="2308324"/>
          </a:xfrm>
          <a:prstGeom prst="rect">
            <a:avLst/>
          </a:prstGeom>
        </p:spPr>
        <p:txBody>
          <a:bodyPr wrap="square">
            <a:spAutoFit/>
          </a:bodyPr>
          <a:lstStyle/>
          <a:p>
            <a:pPr algn="l" rtl="0"/>
            <a:r>
              <a:rPr lang="en-US" dirty="0"/>
              <a:t>Training a GAN with different generator loss functions and 5 updates for the generator for every update of the discriminator. </a:t>
            </a:r>
          </a:p>
          <a:p>
            <a:pPr algn="l" rtl="0"/>
            <a:r>
              <a:rPr lang="en-US" dirty="0"/>
              <a:t>Over-optimizing the generator can lead to instability and poorer results depending on the generator objective function. </a:t>
            </a:r>
          </a:p>
          <a:p>
            <a:pPr algn="l" rtl="0"/>
            <a:r>
              <a:rPr lang="en-US" dirty="0"/>
              <a:t>Samples for GAN and GAN with the proxy loss are quite poor at 50 discriminator epochs (250 generator epochs), while BGAN is noticeably better. </a:t>
            </a:r>
          </a:p>
          <a:p>
            <a:pPr algn="l" rtl="0"/>
            <a:r>
              <a:rPr lang="en-US" dirty="0"/>
              <a:t>At 100 epochs, these models have improved, though are still considerably behind BGAN.</a:t>
            </a:r>
          </a:p>
        </p:txBody>
      </p:sp>
      <p:pic>
        <p:nvPicPr>
          <p:cNvPr id="84995" name="Picture 3"/>
          <p:cNvPicPr>
            <a:picLocks noChangeAspect="1" noChangeArrowheads="1"/>
          </p:cNvPicPr>
          <p:nvPr/>
        </p:nvPicPr>
        <p:blipFill>
          <a:blip r:embed="rId3"/>
          <a:srcRect/>
          <a:stretch>
            <a:fillRect/>
          </a:stretch>
        </p:blipFill>
        <p:spPr bwMode="auto">
          <a:xfrm>
            <a:off x="162394" y="3071810"/>
            <a:ext cx="8981606" cy="3071834"/>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990C873C-B752-4FCE-82D8-00B45DA1D46D}"/>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a:srcRect/>
          <a:stretch>
            <a:fillRect/>
          </a:stretch>
        </p:blipFill>
        <p:spPr bwMode="auto">
          <a:xfrm>
            <a:off x="971550" y="538163"/>
            <a:ext cx="7200900" cy="5781675"/>
          </a:xfrm>
          <a:prstGeom prst="rect">
            <a:avLst/>
          </a:prstGeom>
          <a:noFill/>
          <a:ln w="9525">
            <a:noFill/>
            <a:miter lim="800000"/>
            <a:headEnd/>
            <a:tailEnd/>
          </a:ln>
          <a:effectLst/>
        </p:spPr>
      </p:pic>
      <p:sp>
        <p:nvSpPr>
          <p:cNvPr id="3" name="Slide Number Placeholder 4">
            <a:extLst>
              <a:ext uri="{FF2B5EF4-FFF2-40B4-BE49-F238E27FC236}">
                <a16:creationId xmlns:a16="http://schemas.microsoft.com/office/drawing/2014/main" id="{AB05AA42-E3EC-488F-BF6F-978C077D5DA9}"/>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a:bodyPr>
          <a:lstStyle/>
          <a:p>
            <a:pPr algn="l"/>
            <a:r>
              <a:rPr lang="en-US" sz="2400" b="1" dirty="0">
                <a:solidFill>
                  <a:srgbClr val="FF0000"/>
                </a:solidFill>
              </a:rPr>
              <a:t>(3)</a:t>
            </a:r>
            <a:r>
              <a:rPr lang="en-US" sz="2400" b="1" dirty="0"/>
              <a:t> Conditional GANs (</a:t>
            </a:r>
            <a:r>
              <a:rPr lang="en-US" sz="2400" b="1" dirty="0" err="1"/>
              <a:t>cGANs</a:t>
            </a:r>
            <a:r>
              <a:rPr lang="en-US" sz="2400" b="1" dirty="0"/>
              <a:t>)</a:t>
            </a:r>
            <a:endParaRPr lang="fa-IR" sz="2400" dirty="0"/>
          </a:p>
        </p:txBody>
      </p:sp>
      <p:sp>
        <p:nvSpPr>
          <p:cNvPr id="6" name="Rectangle 5"/>
          <p:cNvSpPr/>
          <p:nvPr/>
        </p:nvSpPr>
        <p:spPr>
          <a:xfrm>
            <a:off x="285720" y="1571612"/>
            <a:ext cx="4319708" cy="369332"/>
          </a:xfrm>
          <a:prstGeom prst="rect">
            <a:avLst/>
          </a:prstGeom>
        </p:spPr>
        <p:txBody>
          <a:bodyPr wrap="none">
            <a:spAutoFit/>
          </a:bodyPr>
          <a:lstStyle/>
          <a:p>
            <a:r>
              <a:rPr lang="en-US" dirty="0"/>
              <a:t>Source:</a:t>
            </a:r>
            <a:r>
              <a:rPr lang="en-US" dirty="0">
                <a:hlinkClick r:id="rId3"/>
              </a:rPr>
              <a:t> https://arxiv.org/pdf/1411.1784.pdf</a:t>
            </a:r>
            <a:endParaRPr lang="fa-IR" dirty="0"/>
          </a:p>
        </p:txBody>
      </p:sp>
      <p:sp>
        <p:nvSpPr>
          <p:cNvPr id="7" name="Rectangle 6"/>
          <p:cNvSpPr/>
          <p:nvPr/>
        </p:nvSpPr>
        <p:spPr>
          <a:xfrm>
            <a:off x="785786" y="928670"/>
            <a:ext cx="4572000" cy="646331"/>
          </a:xfrm>
          <a:prstGeom prst="rect">
            <a:avLst/>
          </a:prstGeom>
        </p:spPr>
        <p:txBody>
          <a:bodyPr>
            <a:spAutoFit/>
          </a:bodyPr>
          <a:lstStyle/>
          <a:p>
            <a:pPr algn="l" rtl="0"/>
            <a:r>
              <a:rPr lang="en-US" dirty="0" err="1">
                <a:hlinkClick r:id="rId4"/>
              </a:rPr>
              <a:t>Mehdi</a:t>
            </a:r>
            <a:r>
              <a:rPr lang="en-US" dirty="0">
                <a:hlinkClick r:id="rId4"/>
              </a:rPr>
              <a:t> </a:t>
            </a:r>
            <a:r>
              <a:rPr lang="en-US" dirty="0" err="1">
                <a:hlinkClick r:id="rId4"/>
              </a:rPr>
              <a:t>Mirza</a:t>
            </a:r>
            <a:r>
              <a:rPr lang="en-US" dirty="0"/>
              <a:t>, </a:t>
            </a:r>
            <a:r>
              <a:rPr lang="en-US" dirty="0">
                <a:hlinkClick r:id="rId5"/>
              </a:rPr>
              <a:t>Simon </a:t>
            </a:r>
            <a:r>
              <a:rPr lang="en-US" dirty="0" err="1">
                <a:hlinkClick r:id="rId5"/>
              </a:rPr>
              <a:t>Osindero</a:t>
            </a:r>
            <a:endParaRPr lang="en-US" dirty="0"/>
          </a:p>
          <a:p>
            <a:pPr algn="l" rtl="0"/>
            <a:r>
              <a:rPr lang="en-US" dirty="0"/>
              <a:t>(Submitted on 6 Nov 2014)</a:t>
            </a:r>
          </a:p>
        </p:txBody>
      </p:sp>
      <p:sp>
        <p:nvSpPr>
          <p:cNvPr id="20482" name="AutoShape 2" descr="https://cdn-images-1.medium.com/max/800/1*KdrUTDPaldtx3JWrbgW6ug.png"/>
          <p:cNvSpPr>
            <a:spLocks noChangeAspect="1" noChangeArrowheads="1"/>
          </p:cNvSpPr>
          <p:nvPr/>
        </p:nvSpPr>
        <p:spPr bwMode="auto">
          <a:xfrm>
            <a:off x="-61913" y="-136525"/>
            <a:ext cx="304801" cy="304800"/>
          </a:xfrm>
          <a:prstGeom prst="rect">
            <a:avLst/>
          </a:prstGeom>
          <a:noFill/>
        </p:spPr>
        <p:txBody>
          <a:bodyPr vert="horz" wrap="square" lIns="91440" tIns="45720" rIns="91440" bIns="45720" numCol="1" anchor="t" anchorCtr="0" compatLnSpc="1">
            <a:prstTxWarp prst="textNoShape">
              <a:avLst/>
            </a:prstTxWarp>
          </a:bodyPr>
          <a:lstStyle/>
          <a:p>
            <a:endParaRPr lang="fa-IR"/>
          </a:p>
        </p:txBody>
      </p:sp>
      <p:pic>
        <p:nvPicPr>
          <p:cNvPr id="9" name="Picture 8" descr="cgan2.png"/>
          <p:cNvPicPr>
            <a:picLocks noChangeAspect="1"/>
          </p:cNvPicPr>
          <p:nvPr/>
        </p:nvPicPr>
        <p:blipFill>
          <a:blip r:embed="rId6"/>
          <a:stretch>
            <a:fillRect/>
          </a:stretch>
        </p:blipFill>
        <p:spPr>
          <a:xfrm>
            <a:off x="0" y="2071678"/>
            <a:ext cx="5198621" cy="4395796"/>
          </a:xfrm>
          <a:prstGeom prst="rect">
            <a:avLst/>
          </a:prstGeom>
        </p:spPr>
      </p:pic>
      <p:pic>
        <p:nvPicPr>
          <p:cNvPr id="10" name="Picture 3"/>
          <p:cNvPicPr>
            <a:picLocks noChangeAspect="1" noChangeArrowheads="1"/>
          </p:cNvPicPr>
          <p:nvPr/>
        </p:nvPicPr>
        <p:blipFill>
          <a:blip r:embed="rId7"/>
          <a:srcRect/>
          <a:stretch>
            <a:fillRect/>
          </a:stretch>
        </p:blipFill>
        <p:spPr bwMode="auto">
          <a:xfrm>
            <a:off x="6786578" y="3228975"/>
            <a:ext cx="2181225" cy="3629025"/>
          </a:xfrm>
          <a:prstGeom prst="rect">
            <a:avLst/>
          </a:prstGeom>
          <a:noFill/>
          <a:ln w="9525">
            <a:noFill/>
            <a:miter lim="800000"/>
            <a:headEnd/>
            <a:tailEnd/>
          </a:ln>
          <a:effectLst/>
        </p:spPr>
      </p:pic>
      <p:sp>
        <p:nvSpPr>
          <p:cNvPr id="12" name="Content Placeholder 2"/>
          <p:cNvSpPr txBox="1">
            <a:spLocks/>
          </p:cNvSpPr>
          <p:nvPr/>
        </p:nvSpPr>
        <p:spPr>
          <a:xfrm>
            <a:off x="5072066" y="571481"/>
            <a:ext cx="3929058" cy="3000396"/>
          </a:xfrm>
          <a:prstGeom prst="rect">
            <a:avLst/>
          </a:prstGeom>
        </p:spPr>
        <p:txBody>
          <a:bodyPr vert="horz" lIns="91440" tIns="45720" rIns="91440" bIns="45720" rtlCol="1">
            <a:normAutofit/>
          </a:bodyPr>
          <a:lstStyle/>
          <a:p>
            <a:pPr marL="457200" marR="0" lvl="0" indent="-4572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a:ln>
                  <a:noFill/>
                </a:ln>
                <a:solidFill>
                  <a:srgbClr val="00B0F0"/>
                </a:solidFill>
                <a:effectLst/>
                <a:uLnTx/>
                <a:uFillTx/>
                <a:latin typeface="+mn-lt"/>
                <a:ea typeface="+mn-ea"/>
                <a:cs typeface="+mn-cs"/>
              </a:rPr>
              <a:t>1</a:t>
            </a:r>
            <a:r>
              <a:rPr kumimoji="0" lang="en-US" sz="1800" b="0" i="0" u="none" strike="noStrike" kern="1200" cap="none" spc="0" normalizeH="0" baseline="0" noProof="0">
                <a:ln>
                  <a:noFill/>
                </a:ln>
                <a:solidFill>
                  <a:srgbClr val="00B0F0"/>
                </a:solidFill>
                <a:effectLst/>
                <a:uLnTx/>
                <a:uFillTx/>
                <a:latin typeface="+mn-lt"/>
                <a:ea typeface="+mn-ea"/>
                <a:cs typeface="+mn-cs"/>
              </a:rPr>
              <a:t>. These GANs use extra label information and result in better quality images and are able to control how generated images will look. cGANs learn to produce better images by exploiting the information fed to the model.</a:t>
            </a:r>
          </a:p>
          <a:p>
            <a:pPr marL="514350" marR="0" lvl="0" indent="-51435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a:ln>
                  <a:noFill/>
                </a:ln>
                <a:solidFill>
                  <a:srgbClr val="FF0000"/>
                </a:solidFill>
                <a:effectLst/>
                <a:uLnTx/>
                <a:uFillTx/>
                <a:latin typeface="+mn-lt"/>
                <a:ea typeface="+mn-ea"/>
                <a:cs typeface="+mn-cs"/>
              </a:rPr>
              <a:t>2. it does give the end-user a mechanism for controlling the Generator output</a:t>
            </a:r>
            <a:endParaRPr kumimoji="0" lang="fa-IR" sz="1800" b="0" i="0" u="none" strike="noStrike" kern="1200" cap="none" spc="0" normalizeH="0" baseline="0" noProof="0">
              <a:ln>
                <a:noFill/>
              </a:ln>
              <a:solidFill>
                <a:srgbClr val="FF0000"/>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fa-I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Slide Number Placeholder 4">
            <a:extLst>
              <a:ext uri="{FF2B5EF4-FFF2-40B4-BE49-F238E27FC236}">
                <a16:creationId xmlns:a16="http://schemas.microsoft.com/office/drawing/2014/main" id="{E09A79F5-A77E-4023-8352-1C4ADE1A93E0}"/>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58006" cy="1143000"/>
          </a:xfrm>
        </p:spPr>
        <p:txBody>
          <a:bodyPr>
            <a:normAutofit/>
          </a:bodyPr>
          <a:lstStyle/>
          <a:p>
            <a:pPr marL="742950" indent="-742950" algn="l" rtl="0"/>
            <a:r>
              <a:rPr lang="en-US" sz="2800" dirty="0" err="1"/>
              <a:t>MaxNet</a:t>
            </a:r>
            <a:r>
              <a:rPr lang="en-US" sz="2800" dirty="0"/>
              <a:t>  </a:t>
            </a:r>
            <a:r>
              <a:rPr lang="en-US" sz="2000" dirty="0">
                <a:solidFill>
                  <a:srgbClr val="FF0000"/>
                </a:solidFill>
              </a:rPr>
              <a:t>Lippmann 1987</a:t>
            </a:r>
            <a:r>
              <a:rPr lang="en-US" sz="2000" dirty="0"/>
              <a:t> </a:t>
            </a:r>
            <a:r>
              <a:rPr lang="en-US" sz="2000" dirty="0">
                <a:solidFill>
                  <a:srgbClr val="0070C0"/>
                </a:solidFill>
              </a:rPr>
              <a:t>(competitive mechanism) </a:t>
            </a:r>
            <a:endParaRPr lang="fa-IR" sz="2000" dirty="0">
              <a:solidFill>
                <a:srgbClr val="0070C0"/>
              </a:solidFill>
            </a:endParaRPr>
          </a:p>
        </p:txBody>
      </p:sp>
      <p:pic>
        <p:nvPicPr>
          <p:cNvPr id="1945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a:stretch>
            <a:fillRect/>
          </a:stretch>
        </p:blipFill>
        <p:spPr bwMode="auto">
          <a:xfrm>
            <a:off x="1043608" y="2511308"/>
            <a:ext cx="4428482" cy="2870312"/>
          </a:xfrm>
          <a:prstGeom prst="rect">
            <a:avLst/>
          </a:prstGeom>
          <a:noFill/>
          <a:ln w="9525">
            <a:noFill/>
            <a:miter lim="800000"/>
            <a:headEnd/>
            <a:tailEnd/>
          </a:ln>
          <a:effectLst/>
        </p:spPr>
      </p:pic>
      <p:sp>
        <p:nvSpPr>
          <p:cNvPr id="5" name="TextBox 4"/>
          <p:cNvSpPr txBox="1"/>
          <p:nvPr/>
        </p:nvSpPr>
        <p:spPr>
          <a:xfrm>
            <a:off x="457200" y="1417637"/>
            <a:ext cx="8147248"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algn="l"/>
            <a:r>
              <a:rPr lang="en-US" sz="2000" dirty="0">
                <a:solidFill>
                  <a:srgbClr val="FF0000"/>
                </a:solidFill>
              </a:rPr>
              <a:t>Aim</a:t>
            </a:r>
            <a:r>
              <a:rPr lang="en-US" sz="2000" dirty="0"/>
              <a:t>: there are m&gt;1 nodes, it is desired to pick the node which is the largest. </a:t>
            </a:r>
            <a:endParaRPr lang="fa-IR" sz="2000" dirty="0"/>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881668" y="3068784"/>
            <a:ext cx="2667076" cy="827714"/>
          </a:xfrm>
          <a:prstGeom prst="rect">
            <a:avLst/>
          </a:prstGeom>
          <a:noFill/>
          <a:ln w="9525">
            <a:noFill/>
            <a:miter lim="800000"/>
            <a:headEnd/>
            <a:tailEnd/>
          </a:ln>
          <a:effectLst/>
        </p:spPr>
      </p:pic>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716327" y="4613675"/>
            <a:ext cx="2997758" cy="822693"/>
          </a:xfrm>
          <a:prstGeom prst="rect">
            <a:avLst/>
          </a:prstGeom>
          <a:noFill/>
          <a:ln w="9525">
            <a:noFill/>
            <a:miter lim="800000"/>
            <a:headEnd/>
            <a:tailEnd/>
          </a:ln>
          <a:effectLst/>
        </p:spPr>
      </p:pic>
      <p:pic>
        <p:nvPicPr>
          <p:cNvPr id="1946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607982" y="5495308"/>
            <a:ext cx="1393009" cy="635938"/>
          </a:xfrm>
          <a:prstGeom prst="rect">
            <a:avLst/>
          </a:prstGeom>
          <a:noFill/>
          <a:ln w="9525">
            <a:noFill/>
            <a:miter lim="800000"/>
            <a:headEnd/>
            <a:tailEnd/>
          </a:ln>
          <a:effectLst/>
        </p:spPr>
      </p:pic>
      <p:sp>
        <p:nvSpPr>
          <p:cNvPr id="9" name="TextBox 8"/>
          <p:cNvSpPr txBox="1"/>
          <p:nvPr/>
        </p:nvSpPr>
        <p:spPr>
          <a:xfrm>
            <a:off x="6110976" y="2718198"/>
            <a:ext cx="1888530" cy="338554"/>
          </a:xfrm>
          <a:prstGeom prst="rect">
            <a:avLst/>
          </a:prstGeom>
          <a:noFill/>
        </p:spPr>
        <p:txBody>
          <a:bodyPr wrap="square" rtlCol="1">
            <a:spAutoFit/>
          </a:bodyPr>
          <a:lstStyle/>
          <a:p>
            <a:r>
              <a:rPr lang="en-US" sz="1600" b="1" dirty="0">
                <a:solidFill>
                  <a:srgbClr val="FF0000"/>
                </a:solidFill>
              </a:rPr>
              <a:t>Activation Function </a:t>
            </a:r>
            <a:endParaRPr lang="fa-IR" sz="1600" b="1" dirty="0">
              <a:solidFill>
                <a:srgbClr val="FF0000"/>
              </a:solidFill>
            </a:endParaRPr>
          </a:p>
        </p:txBody>
      </p:sp>
      <p:sp>
        <p:nvSpPr>
          <p:cNvPr id="10" name="TextBox 9"/>
          <p:cNvSpPr txBox="1"/>
          <p:nvPr/>
        </p:nvSpPr>
        <p:spPr>
          <a:xfrm>
            <a:off x="4742288" y="4257450"/>
            <a:ext cx="3110562" cy="338554"/>
          </a:xfrm>
          <a:prstGeom prst="rect">
            <a:avLst/>
          </a:prstGeom>
          <a:noFill/>
        </p:spPr>
        <p:txBody>
          <a:bodyPr wrap="square" rtlCol="1">
            <a:spAutoFit/>
          </a:bodyPr>
          <a:lstStyle/>
          <a:p>
            <a:r>
              <a:rPr lang="en-US" sz="1600" b="1" dirty="0">
                <a:solidFill>
                  <a:srgbClr val="00B050"/>
                </a:solidFill>
              </a:rPr>
              <a:t>Weights/threshold</a:t>
            </a:r>
            <a:endParaRPr lang="fa-IR" sz="1600" b="1" dirty="0">
              <a:solidFill>
                <a:srgbClr val="00B050"/>
              </a:solidFill>
            </a:endParaRPr>
          </a:p>
        </p:txBody>
      </p:sp>
      <p:pic>
        <p:nvPicPr>
          <p:cNvPr id="19462" name="Picture 6"/>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p:blipFill>
        <p:spPr bwMode="auto">
          <a:xfrm>
            <a:off x="1043608" y="5575013"/>
            <a:ext cx="3746261" cy="781904"/>
          </a:xfrm>
          <a:prstGeom prst="rect">
            <a:avLst/>
          </a:prstGeom>
          <a:noFill/>
          <a:ln w="9525">
            <a:noFill/>
            <a:miter lim="800000"/>
            <a:headEnd/>
            <a:tailEnd/>
          </a:ln>
          <a:effectLst/>
        </p:spPr>
      </p:pic>
      <p:sp>
        <p:nvSpPr>
          <p:cNvPr id="12" name="TextBox 11"/>
          <p:cNvSpPr txBox="1"/>
          <p:nvPr/>
        </p:nvSpPr>
        <p:spPr>
          <a:xfrm>
            <a:off x="1043608" y="5381620"/>
            <a:ext cx="1393010" cy="338554"/>
          </a:xfrm>
          <a:prstGeom prst="rect">
            <a:avLst/>
          </a:prstGeom>
          <a:noFill/>
        </p:spPr>
        <p:txBody>
          <a:bodyPr wrap="square" rtlCol="1">
            <a:spAutoFit/>
          </a:bodyPr>
          <a:lstStyle/>
          <a:p>
            <a:pPr algn="l"/>
            <a:r>
              <a:rPr lang="en-US" sz="1600" b="1" dirty="0">
                <a:solidFill>
                  <a:srgbClr val="0070C0"/>
                </a:solidFill>
              </a:rPr>
              <a:t>Updating Rule</a:t>
            </a:r>
            <a:endParaRPr lang="fa-IR" sz="1600" b="1" dirty="0">
              <a:solidFill>
                <a:srgbClr val="0070C0"/>
              </a:solidFill>
            </a:endParaRPr>
          </a:p>
        </p:txBody>
      </p:sp>
      <p:sp>
        <p:nvSpPr>
          <p:cNvPr id="13" name="TextBox 12"/>
          <p:cNvSpPr txBox="1"/>
          <p:nvPr/>
        </p:nvSpPr>
        <p:spPr>
          <a:xfrm>
            <a:off x="1043608" y="2098341"/>
            <a:ext cx="1864678" cy="338554"/>
          </a:xfrm>
          <a:prstGeom prst="rect">
            <a:avLst/>
          </a:prstGeom>
          <a:noFill/>
        </p:spPr>
        <p:txBody>
          <a:bodyPr wrap="square" rtlCol="1">
            <a:spAutoFit/>
          </a:bodyPr>
          <a:lstStyle/>
          <a:p>
            <a:pPr algn="l"/>
            <a:r>
              <a:rPr lang="en-US" sz="1600" b="1" dirty="0">
                <a:solidFill>
                  <a:srgbClr val="0070C0"/>
                </a:solidFill>
              </a:rPr>
              <a:t>Recurrent Structure</a:t>
            </a:r>
            <a:endParaRPr lang="fa-IR" sz="1600" b="1" dirty="0">
              <a:solidFill>
                <a:srgbClr val="0070C0"/>
              </a:solidFill>
            </a:endParaRPr>
          </a:p>
        </p:txBody>
      </p:sp>
      <p:sp>
        <p:nvSpPr>
          <p:cNvPr id="14" name="Slide Number Placeholder 4">
            <a:extLst>
              <a:ext uri="{FF2B5EF4-FFF2-40B4-BE49-F238E27FC236}">
                <a16:creationId xmlns:a16="http://schemas.microsoft.com/office/drawing/2014/main" id="{ACEB1866-986A-4913-9469-930BF8759D73}"/>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ttps://cdn-images-1.medium.com/max/800/1*CjurxVy0wCEU-Vpv4OlP5Q.png"/>
          <p:cNvSpPr>
            <a:spLocks noChangeAspect="1" noChangeArrowheads="1"/>
          </p:cNvSpPr>
          <p:nvPr/>
        </p:nvSpPr>
        <p:spPr bwMode="auto">
          <a:xfrm>
            <a:off x="-61913" y="-136525"/>
            <a:ext cx="304801" cy="304800"/>
          </a:xfrm>
          <a:prstGeom prst="rect">
            <a:avLst/>
          </a:prstGeom>
          <a:noFill/>
        </p:spPr>
        <p:txBody>
          <a:bodyPr vert="horz" wrap="square" lIns="91440" tIns="45720" rIns="91440" bIns="45720" numCol="1" anchor="t" anchorCtr="0" compatLnSpc="1">
            <a:prstTxWarp prst="textNoShape">
              <a:avLst/>
            </a:prstTxWarp>
          </a:bodyPr>
          <a:lstStyle/>
          <a:p>
            <a:endParaRPr lang="fa-IR"/>
          </a:p>
        </p:txBody>
      </p:sp>
      <p:pic>
        <p:nvPicPr>
          <p:cNvPr id="5" name="Picture 4" descr="cgan1.png"/>
          <p:cNvPicPr>
            <a:picLocks noChangeAspect="1"/>
          </p:cNvPicPr>
          <p:nvPr/>
        </p:nvPicPr>
        <p:blipFill>
          <a:blip r:embed="rId3"/>
          <a:stretch>
            <a:fillRect/>
          </a:stretch>
        </p:blipFill>
        <p:spPr>
          <a:xfrm>
            <a:off x="1238250" y="1381125"/>
            <a:ext cx="6667500" cy="40957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28" name="AutoShape 4" descr="https://cdn-images-1.medium.com/max/800/1*CjurxVy0wCEU-Vpv4OlP5Q.png"/>
          <p:cNvSpPr>
            <a:spLocks noChangeAspect="1" noChangeArrowheads="1"/>
          </p:cNvSpPr>
          <p:nvPr/>
        </p:nvSpPr>
        <p:spPr bwMode="auto">
          <a:xfrm>
            <a:off x="-61913" y="-136525"/>
            <a:ext cx="304801" cy="304800"/>
          </a:xfrm>
          <a:prstGeom prst="rect">
            <a:avLst/>
          </a:prstGeom>
          <a:noFill/>
        </p:spPr>
        <p:txBody>
          <a:bodyPr vert="horz" wrap="square" lIns="91440" tIns="45720" rIns="91440" bIns="45720" numCol="1" anchor="t" anchorCtr="0" compatLnSpc="1">
            <a:prstTxWarp prst="textNoShape">
              <a:avLst/>
            </a:prstTxWarp>
          </a:bodyPr>
          <a:lstStyle/>
          <a:p>
            <a:endParaRPr lang="fa-IR"/>
          </a:p>
        </p:txBody>
      </p:sp>
      <p:sp>
        <p:nvSpPr>
          <p:cNvPr id="7" name="Rectangle 6"/>
          <p:cNvSpPr/>
          <p:nvPr/>
        </p:nvSpPr>
        <p:spPr>
          <a:xfrm>
            <a:off x="2571736" y="5857892"/>
            <a:ext cx="4215128" cy="369332"/>
          </a:xfrm>
          <a:prstGeom prst="rect">
            <a:avLst/>
          </a:prstGeom>
        </p:spPr>
        <p:txBody>
          <a:bodyPr wrap="none">
            <a:spAutoFit/>
          </a:bodyPr>
          <a:lstStyle/>
          <a:p>
            <a:r>
              <a:rPr lang="en-US" dirty="0"/>
              <a:t>Results testing Conditional GANs on MNIST</a:t>
            </a:r>
            <a:endParaRPr lang="fa-IR" dirty="0"/>
          </a:p>
        </p:txBody>
      </p:sp>
      <p:sp>
        <p:nvSpPr>
          <p:cNvPr id="8" name="Rectangle 7"/>
          <p:cNvSpPr/>
          <p:nvPr/>
        </p:nvSpPr>
        <p:spPr>
          <a:xfrm>
            <a:off x="714348" y="500042"/>
            <a:ext cx="7643834"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dirty="0"/>
              <a:t>The results of Conditional GANs are very impressive. They allow for much greater control over the final output from the generator</a:t>
            </a:r>
            <a:endParaRPr lang="fa-IR" dirty="0"/>
          </a:p>
        </p:txBody>
      </p:sp>
      <p:sp>
        <p:nvSpPr>
          <p:cNvPr id="9" name="Slide Number Placeholder 4">
            <a:extLst>
              <a:ext uri="{FF2B5EF4-FFF2-40B4-BE49-F238E27FC236}">
                <a16:creationId xmlns:a16="http://schemas.microsoft.com/office/drawing/2014/main" id="{15EA4A66-2170-45EC-8668-DD2556E376DA}"/>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1143000"/>
          </a:xfrm>
        </p:spPr>
        <p:txBody>
          <a:bodyPr>
            <a:normAutofit fontScale="90000"/>
          </a:bodyPr>
          <a:lstStyle/>
          <a:p>
            <a:r>
              <a:rPr lang="en-US" dirty="0"/>
              <a:t>AC-GAN</a:t>
            </a:r>
            <a:br>
              <a:rPr lang="en-US" dirty="0"/>
            </a:br>
            <a:r>
              <a:rPr lang="en-US" sz="2700" b="1" dirty="0">
                <a:solidFill>
                  <a:srgbClr val="FF0000"/>
                </a:solidFill>
              </a:rPr>
              <a:t>Auxiliary Classifier GANs</a:t>
            </a:r>
            <a:br>
              <a:rPr lang="en-US" b="1" dirty="0"/>
            </a:br>
            <a:r>
              <a:rPr lang="en-US" dirty="0"/>
              <a:t> </a:t>
            </a:r>
            <a:endParaRPr lang="fa-IR" dirty="0"/>
          </a:p>
        </p:txBody>
      </p:sp>
      <p:sp>
        <p:nvSpPr>
          <p:cNvPr id="3" name="Content Placeholder 2"/>
          <p:cNvSpPr>
            <a:spLocks noGrp="1"/>
          </p:cNvSpPr>
          <p:nvPr>
            <p:ph idx="1"/>
          </p:nvPr>
        </p:nvSpPr>
        <p:spPr>
          <a:xfrm>
            <a:off x="285720" y="714356"/>
            <a:ext cx="8686800" cy="4525963"/>
          </a:xfrm>
        </p:spPr>
        <p:txBody>
          <a:bodyPr>
            <a:normAutofit/>
          </a:bodyPr>
          <a:lstStyle/>
          <a:p>
            <a:pPr algn="l"/>
            <a:endParaRPr lang="fa-IR" sz="2400" dirty="0"/>
          </a:p>
          <a:p>
            <a:pPr algn="l"/>
            <a:r>
              <a:rPr lang="en-US" sz="2000" dirty="0"/>
              <a:t>By adding an auxiliary classifier to the discriminator of a GAN, the discriminator produces not only a probability distribution over sources but also probability distribution over the class labels.</a:t>
            </a:r>
            <a:r>
              <a:rPr lang="en-US" sz="2000" dirty="0">
                <a:solidFill>
                  <a:srgbClr val="0070C0"/>
                </a:solidFill>
              </a:rPr>
              <a:t> </a:t>
            </a:r>
          </a:p>
          <a:p>
            <a:pPr algn="l"/>
            <a:r>
              <a:rPr lang="en-US" sz="1200" dirty="0">
                <a:solidFill>
                  <a:srgbClr val="0070C0"/>
                </a:solidFill>
              </a:rPr>
              <a:t>Source: </a:t>
            </a:r>
            <a:r>
              <a:rPr lang="en-US" sz="1200" dirty="0"/>
              <a:t>Augustus </a:t>
            </a:r>
            <a:r>
              <a:rPr lang="en-US" sz="1200" dirty="0" err="1"/>
              <a:t>Odena</a:t>
            </a:r>
            <a:r>
              <a:rPr lang="en-US" sz="1200" dirty="0"/>
              <a:t>, Christopher </a:t>
            </a:r>
            <a:r>
              <a:rPr lang="en-US" sz="1200" dirty="0" err="1"/>
              <a:t>Olah</a:t>
            </a:r>
            <a:r>
              <a:rPr lang="en-US" sz="1200" dirty="0"/>
              <a:t>, Jonathon </a:t>
            </a:r>
            <a:r>
              <a:rPr lang="en-US" sz="1200" dirty="0" err="1"/>
              <a:t>Shlens</a:t>
            </a:r>
            <a:r>
              <a:rPr lang="en-US" sz="1200" dirty="0"/>
              <a:t>. Conditional Image Synthesis with Auxiliary Classifier GANs. 2016.</a:t>
            </a:r>
            <a:endParaRPr lang="fa-IR" sz="1200" dirty="0"/>
          </a:p>
          <a:p>
            <a:pPr algn="l"/>
            <a:r>
              <a:rPr lang="en-US" sz="2000" dirty="0"/>
              <a:t> </a:t>
            </a:r>
            <a:endParaRPr lang="fa-IR" sz="2000" dirty="0"/>
          </a:p>
        </p:txBody>
      </p:sp>
      <p:pic>
        <p:nvPicPr>
          <p:cNvPr id="100356" name="Picture 4"/>
          <p:cNvPicPr>
            <a:picLocks noChangeAspect="1" noChangeArrowheads="1"/>
          </p:cNvPicPr>
          <p:nvPr/>
        </p:nvPicPr>
        <p:blipFill>
          <a:blip r:embed="rId3"/>
          <a:srcRect/>
          <a:stretch>
            <a:fillRect/>
          </a:stretch>
        </p:blipFill>
        <p:spPr bwMode="auto">
          <a:xfrm>
            <a:off x="714348" y="2357430"/>
            <a:ext cx="2286016" cy="4202235"/>
          </a:xfrm>
          <a:prstGeom prst="rect">
            <a:avLst/>
          </a:prstGeom>
          <a:noFill/>
          <a:ln w="9525">
            <a:noFill/>
            <a:miter lim="800000"/>
            <a:headEnd/>
            <a:tailEnd/>
          </a:ln>
          <a:effectLst/>
        </p:spPr>
      </p:pic>
      <p:pic>
        <p:nvPicPr>
          <p:cNvPr id="9" name="Picture 8" descr="cgan6.png"/>
          <p:cNvPicPr>
            <a:picLocks noChangeAspect="1"/>
          </p:cNvPicPr>
          <p:nvPr/>
        </p:nvPicPr>
        <p:blipFill>
          <a:blip r:embed="rId4"/>
          <a:stretch>
            <a:fillRect/>
          </a:stretch>
        </p:blipFill>
        <p:spPr>
          <a:xfrm>
            <a:off x="5929322" y="2357430"/>
            <a:ext cx="2609850" cy="4229100"/>
          </a:xfrm>
          <a:prstGeom prst="rect">
            <a:avLst/>
          </a:prstGeom>
        </p:spPr>
      </p:pic>
      <p:sp>
        <p:nvSpPr>
          <p:cNvPr id="10" name="Rectangle 9"/>
          <p:cNvSpPr/>
          <p:nvPr/>
        </p:nvSpPr>
        <p:spPr>
          <a:xfrm>
            <a:off x="3571868" y="3786190"/>
            <a:ext cx="2071702" cy="73866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l" rtl="0"/>
            <a:r>
              <a:rPr lang="en-US" sz="1400" dirty="0"/>
              <a:t>The sample generated images from CIFAR-10 dataset.</a:t>
            </a:r>
          </a:p>
        </p:txBody>
      </p:sp>
      <p:cxnSp>
        <p:nvCxnSpPr>
          <p:cNvPr id="13" name="Curved Connector 12"/>
          <p:cNvCxnSpPr>
            <a:stCxn id="10" idx="2"/>
            <a:endCxn id="9" idx="1"/>
          </p:cNvCxnSpPr>
          <p:nvPr/>
        </p:nvCxnSpPr>
        <p:spPr>
          <a:xfrm rot="5400000" flipH="1" flipV="1">
            <a:off x="5242083" y="3837615"/>
            <a:ext cx="52874" cy="1321603"/>
          </a:xfrm>
          <a:prstGeom prst="curvedConnector4">
            <a:avLst>
              <a:gd name="adj1" fmla="val -432349"/>
              <a:gd name="adj2" fmla="val 89189"/>
            </a:avLst>
          </a:prstGeom>
          <a:ln>
            <a:tailEnd type="triangle"/>
          </a:ln>
        </p:spPr>
        <p:style>
          <a:lnRef idx="1">
            <a:schemeClr val="dk1"/>
          </a:lnRef>
          <a:fillRef idx="0">
            <a:schemeClr val="dk1"/>
          </a:fillRef>
          <a:effectRef idx="0">
            <a:schemeClr val="dk1"/>
          </a:effectRef>
          <a:fontRef idx="minor">
            <a:schemeClr val="tx1"/>
          </a:fontRef>
        </p:style>
      </p:cxnSp>
      <p:sp>
        <p:nvSpPr>
          <p:cNvPr id="8" name="Slide Number Placeholder 4">
            <a:extLst>
              <a:ext uri="{FF2B5EF4-FFF2-40B4-BE49-F238E27FC236}">
                <a16:creationId xmlns:a16="http://schemas.microsoft.com/office/drawing/2014/main" id="{AD4F8705-E2F4-4AD7-83CE-B8796FFB9E56}"/>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72066" y="3000372"/>
            <a:ext cx="3357586"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dirty="0"/>
              <a:t>The sample generated images from </a:t>
            </a:r>
            <a:r>
              <a:rPr lang="en-US" dirty="0" err="1"/>
              <a:t>ImageNet</a:t>
            </a:r>
            <a:r>
              <a:rPr lang="en-US" dirty="0"/>
              <a:t> dataset.</a:t>
            </a:r>
          </a:p>
        </p:txBody>
      </p:sp>
      <p:pic>
        <p:nvPicPr>
          <p:cNvPr id="6" name="Picture 5" descr="cgan5.png"/>
          <p:cNvPicPr>
            <a:picLocks noChangeAspect="1"/>
          </p:cNvPicPr>
          <p:nvPr/>
        </p:nvPicPr>
        <p:blipFill>
          <a:blip r:embed="rId3" cstate="print"/>
          <a:stretch>
            <a:fillRect/>
          </a:stretch>
        </p:blipFill>
        <p:spPr>
          <a:xfrm>
            <a:off x="500034" y="285728"/>
            <a:ext cx="3651530" cy="5929354"/>
          </a:xfrm>
          <a:prstGeom prst="rect">
            <a:avLst/>
          </a:prstGeom>
        </p:spPr>
      </p:pic>
      <p:sp>
        <p:nvSpPr>
          <p:cNvPr id="8" name="Rectangle 7"/>
          <p:cNvSpPr/>
          <p:nvPr/>
        </p:nvSpPr>
        <p:spPr>
          <a:xfrm>
            <a:off x="4357686" y="857232"/>
            <a:ext cx="4572000" cy="1200329"/>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algn="l"/>
            <a:r>
              <a:rPr lang="en-US" dirty="0"/>
              <a:t>In the AC-GAN paper, 100 different GAN models each handle 10 different classes from the </a:t>
            </a:r>
            <a:r>
              <a:rPr lang="en-US" dirty="0" err="1"/>
              <a:t>ImageNet</a:t>
            </a:r>
            <a:r>
              <a:rPr lang="en-US" dirty="0"/>
              <a:t> dataset consisting of 1,000 different object categories</a:t>
            </a:r>
            <a:endParaRPr lang="fa-IR" dirty="0"/>
          </a:p>
        </p:txBody>
      </p:sp>
      <p:cxnSp>
        <p:nvCxnSpPr>
          <p:cNvPr id="10" name="Curved Connector 9"/>
          <p:cNvCxnSpPr>
            <a:stCxn id="5" idx="2"/>
            <a:endCxn id="6" idx="3"/>
          </p:cNvCxnSpPr>
          <p:nvPr/>
        </p:nvCxnSpPr>
        <p:spPr>
          <a:xfrm rot="5400000" flipH="1">
            <a:off x="5253063" y="2148907"/>
            <a:ext cx="396298" cy="2599295"/>
          </a:xfrm>
          <a:prstGeom prst="curvedConnector4">
            <a:avLst>
              <a:gd name="adj1" fmla="val -57684"/>
              <a:gd name="adj2" fmla="val 82293"/>
            </a:avLst>
          </a:prstGeom>
          <a:ln>
            <a:tailEnd type="triangle"/>
          </a:ln>
        </p:spPr>
        <p:style>
          <a:lnRef idx="1">
            <a:schemeClr val="dk1"/>
          </a:lnRef>
          <a:fillRef idx="0">
            <a:schemeClr val="dk1"/>
          </a:fillRef>
          <a:effectRef idx="0">
            <a:schemeClr val="dk1"/>
          </a:effectRef>
          <a:fontRef idx="minor">
            <a:schemeClr val="tx1"/>
          </a:fontRef>
        </p:style>
      </p:cxnSp>
      <p:sp>
        <p:nvSpPr>
          <p:cNvPr id="7" name="Slide Number Placeholder 4">
            <a:extLst>
              <a:ext uri="{FF2B5EF4-FFF2-40B4-BE49-F238E27FC236}">
                <a16:creationId xmlns:a16="http://schemas.microsoft.com/office/drawing/2014/main" id="{0120FEB9-1587-4468-871C-7A9BA0CEC306}"/>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rtl="0"/>
            <a:r>
              <a:rPr lang="en-US" sz="2400" b="1" dirty="0">
                <a:solidFill>
                  <a:srgbClr val="FF0000"/>
                </a:solidFill>
              </a:rPr>
              <a:t>(4)</a:t>
            </a:r>
            <a:r>
              <a:rPr lang="en-US" sz="2400" b="1" dirty="0"/>
              <a:t> Super Resolution GAN (SR GAN)</a:t>
            </a:r>
            <a:endParaRPr lang="fa-IR" sz="2400" b="1" dirty="0"/>
          </a:p>
        </p:txBody>
      </p:sp>
      <p:sp>
        <p:nvSpPr>
          <p:cNvPr id="3" name="Content Placeholder 2"/>
          <p:cNvSpPr>
            <a:spLocks noGrp="1"/>
          </p:cNvSpPr>
          <p:nvPr>
            <p:ph idx="1"/>
          </p:nvPr>
        </p:nvSpPr>
        <p:spPr>
          <a:xfrm>
            <a:off x="528638" y="1280480"/>
            <a:ext cx="8229600" cy="4525963"/>
          </a:xfrm>
        </p:spPr>
        <p:txBody>
          <a:bodyPr>
            <a:normAutofit/>
          </a:bodyPr>
          <a:lstStyle/>
          <a:p>
            <a:pPr algn="l" rtl="0"/>
            <a:r>
              <a:rPr lang="en-US" sz="2400" dirty="0"/>
              <a:t>Super-resolution is a task concerned with </a:t>
            </a:r>
            <a:r>
              <a:rPr lang="en-US" sz="2400" dirty="0" err="1"/>
              <a:t>upscaling</a:t>
            </a:r>
            <a:r>
              <a:rPr lang="en-US" sz="2400" dirty="0"/>
              <a:t> images from low-resolution sizes such as 90 x 90, into high-resolution sizes such as 360 x 360.</a:t>
            </a:r>
            <a:endParaRPr lang="fa-IR" sz="2400" dirty="0"/>
          </a:p>
        </p:txBody>
      </p:sp>
      <p:pic>
        <p:nvPicPr>
          <p:cNvPr id="87042" name="Picture 2"/>
          <p:cNvPicPr>
            <a:picLocks noChangeAspect="1" noChangeArrowheads="1"/>
          </p:cNvPicPr>
          <p:nvPr/>
        </p:nvPicPr>
        <p:blipFill>
          <a:blip r:embed="rId2"/>
          <a:srcRect/>
          <a:stretch>
            <a:fillRect/>
          </a:stretch>
        </p:blipFill>
        <p:spPr bwMode="auto">
          <a:xfrm>
            <a:off x="2750331" y="2638691"/>
            <a:ext cx="3643338" cy="2732504"/>
          </a:xfrm>
          <a:prstGeom prst="rect">
            <a:avLst/>
          </a:prstGeom>
          <a:noFill/>
          <a:ln w="9525">
            <a:noFill/>
            <a:miter lim="800000"/>
            <a:headEnd/>
            <a:tailEnd/>
          </a:ln>
          <a:effectLst/>
        </p:spPr>
      </p:pic>
      <p:sp>
        <p:nvSpPr>
          <p:cNvPr id="6" name="Rectangle 5"/>
          <p:cNvSpPr/>
          <p:nvPr/>
        </p:nvSpPr>
        <p:spPr>
          <a:xfrm>
            <a:off x="428596" y="5586088"/>
            <a:ext cx="8429684" cy="769441"/>
          </a:xfrm>
          <a:prstGeom prst="rect">
            <a:avLst/>
          </a:prstGeom>
        </p:spPr>
        <p:txBody>
          <a:bodyPr wrap="square">
            <a:spAutoFit/>
          </a:bodyPr>
          <a:lstStyle/>
          <a:p>
            <a:pPr algn="l" rtl="0"/>
            <a:r>
              <a:rPr lang="en-US" sz="1600" dirty="0"/>
              <a:t>Source: </a:t>
            </a:r>
            <a:r>
              <a:rPr lang="en-US" sz="1600" dirty="0">
                <a:solidFill>
                  <a:srgbClr val="FF0000"/>
                </a:solidFill>
              </a:rPr>
              <a:t>Photo-Realistic Single Image Super-Resolution Using a Generative Adversarial Network. </a:t>
            </a:r>
            <a:r>
              <a:rPr lang="en-US" sz="1400" dirty="0"/>
              <a:t>Christian </a:t>
            </a:r>
            <a:r>
              <a:rPr lang="en-US" sz="1400" dirty="0" err="1"/>
              <a:t>Ledig</a:t>
            </a:r>
            <a:r>
              <a:rPr lang="en-US" sz="1400" dirty="0"/>
              <a:t>, Lucas </a:t>
            </a:r>
            <a:r>
              <a:rPr lang="en-US" sz="1400" dirty="0" err="1"/>
              <a:t>Theis</a:t>
            </a:r>
            <a:r>
              <a:rPr lang="en-US" sz="1400" dirty="0"/>
              <a:t>, </a:t>
            </a:r>
            <a:r>
              <a:rPr lang="en-US" sz="1400" dirty="0" err="1"/>
              <a:t>Ferenc</a:t>
            </a:r>
            <a:r>
              <a:rPr lang="en-US" sz="1400" dirty="0"/>
              <a:t> </a:t>
            </a:r>
            <a:r>
              <a:rPr lang="en-US" sz="1400" dirty="0" err="1"/>
              <a:t>Huszar</a:t>
            </a:r>
            <a:r>
              <a:rPr lang="en-US" sz="1400" dirty="0"/>
              <a:t>, Jose Caballero, Andrew Cunningham, Alejandro Acosta, Andrew </a:t>
            </a:r>
            <a:r>
              <a:rPr lang="en-US" sz="1400" dirty="0" err="1"/>
              <a:t>Aitken</a:t>
            </a:r>
            <a:r>
              <a:rPr lang="en-US" sz="1400" dirty="0"/>
              <a:t>, </a:t>
            </a:r>
            <a:r>
              <a:rPr lang="en-US" sz="1400" dirty="0" err="1"/>
              <a:t>Alykhan</a:t>
            </a:r>
            <a:r>
              <a:rPr lang="en-US" sz="1400" dirty="0"/>
              <a:t> </a:t>
            </a:r>
            <a:r>
              <a:rPr lang="en-US" sz="1400" dirty="0" err="1"/>
              <a:t>Tejani</a:t>
            </a:r>
            <a:r>
              <a:rPr lang="en-US" sz="1400" dirty="0"/>
              <a:t>, Johannes </a:t>
            </a:r>
            <a:r>
              <a:rPr lang="en-US" sz="1400" dirty="0" err="1"/>
              <a:t>Totz</a:t>
            </a:r>
            <a:r>
              <a:rPr lang="en-US" sz="1400" dirty="0"/>
              <a:t>, </a:t>
            </a:r>
            <a:r>
              <a:rPr lang="en-US" sz="1400" dirty="0" err="1"/>
              <a:t>Zehan</a:t>
            </a:r>
            <a:r>
              <a:rPr lang="en-US" sz="1400" dirty="0"/>
              <a:t> Wang, </a:t>
            </a:r>
            <a:r>
              <a:rPr lang="en-US" sz="1400" dirty="0" err="1"/>
              <a:t>Wenzhe</a:t>
            </a:r>
            <a:r>
              <a:rPr lang="en-US" sz="1400" dirty="0"/>
              <a:t> Shi.</a:t>
            </a:r>
            <a:endParaRPr lang="fa-IR" sz="1400" dirty="0"/>
          </a:p>
        </p:txBody>
      </p:sp>
      <p:sp>
        <p:nvSpPr>
          <p:cNvPr id="7" name="Slide Number Placeholder 4">
            <a:extLst>
              <a:ext uri="{FF2B5EF4-FFF2-40B4-BE49-F238E27FC236}">
                <a16:creationId xmlns:a16="http://schemas.microsoft.com/office/drawing/2014/main" id="{81AA9914-EB20-4B7C-B854-3C748A89DD39}"/>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AutoShape 2" descr="https://cdn-images-1.medium.com/max/800/1*Hvz6470N58s0u93pjsp-yQ.png"/>
          <p:cNvSpPr>
            <a:spLocks noChangeAspect="1" noChangeArrowheads="1"/>
          </p:cNvSpPr>
          <p:nvPr/>
        </p:nvSpPr>
        <p:spPr bwMode="auto">
          <a:xfrm>
            <a:off x="-61913" y="-136525"/>
            <a:ext cx="304801" cy="304800"/>
          </a:xfrm>
          <a:prstGeom prst="rect">
            <a:avLst/>
          </a:prstGeom>
          <a:noFill/>
        </p:spPr>
        <p:txBody>
          <a:bodyPr vert="horz" wrap="square" lIns="91440" tIns="45720" rIns="91440" bIns="45720" numCol="1" anchor="t" anchorCtr="0" compatLnSpc="1">
            <a:prstTxWarp prst="textNoShape">
              <a:avLst/>
            </a:prstTxWarp>
          </a:bodyPr>
          <a:lstStyle/>
          <a:p>
            <a:endParaRPr lang="fa-IR"/>
          </a:p>
        </p:txBody>
      </p:sp>
      <p:pic>
        <p:nvPicPr>
          <p:cNvPr id="5" name="Picture 4" descr="srgan1.png"/>
          <p:cNvPicPr>
            <a:picLocks noChangeAspect="1"/>
          </p:cNvPicPr>
          <p:nvPr/>
        </p:nvPicPr>
        <p:blipFill>
          <a:blip r:embed="rId2"/>
          <a:stretch>
            <a:fillRect/>
          </a:stretch>
        </p:blipFill>
        <p:spPr>
          <a:xfrm>
            <a:off x="428596" y="764704"/>
            <a:ext cx="5638800" cy="2990850"/>
          </a:xfrm>
          <a:prstGeom prst="rect">
            <a:avLst/>
          </a:prstGeom>
        </p:spPr>
      </p:pic>
      <p:sp>
        <p:nvSpPr>
          <p:cNvPr id="6" name="Rectangle 5"/>
          <p:cNvSpPr/>
          <p:nvPr/>
        </p:nvSpPr>
        <p:spPr>
          <a:xfrm>
            <a:off x="6286512" y="1550522"/>
            <a:ext cx="2857488" cy="923330"/>
          </a:xfrm>
          <a:prstGeom prst="rect">
            <a:avLst/>
          </a:prstGeom>
        </p:spPr>
        <p:txBody>
          <a:bodyPr wrap="square">
            <a:spAutoFit/>
          </a:bodyPr>
          <a:lstStyle/>
          <a:p>
            <a:pPr algn="l" rtl="0"/>
            <a:r>
              <a:rPr lang="en-US" dirty="0"/>
              <a:t>In this example, 90 x 90 to 360 x 360 is denoted as an up-scaling factor of 4x.</a:t>
            </a:r>
            <a:endParaRPr lang="fa-IR" dirty="0"/>
          </a:p>
        </p:txBody>
      </p:sp>
      <p:sp>
        <p:nvSpPr>
          <p:cNvPr id="7" name="Rectangle 6"/>
          <p:cNvSpPr/>
          <p:nvPr/>
        </p:nvSpPr>
        <p:spPr>
          <a:xfrm>
            <a:off x="419649" y="3783984"/>
            <a:ext cx="8286776" cy="1200329"/>
          </a:xfrm>
          <a:prstGeom prst="rect">
            <a:avLst/>
          </a:prstGeom>
        </p:spPr>
        <p:txBody>
          <a:bodyPr wrap="square">
            <a:spAutoFit/>
          </a:bodyPr>
          <a:lstStyle/>
          <a:p>
            <a:pPr algn="l" rtl="0">
              <a:buFont typeface="Arial" pitchFamily="34" charset="0"/>
              <a:buChar char="•"/>
            </a:pPr>
            <a:r>
              <a:rPr lang="en-US" dirty="0">
                <a:solidFill>
                  <a:srgbClr val="0070C0"/>
                </a:solidFill>
              </a:rPr>
              <a:t>These networks learn a mapping from the low-resolution patch through a series of </a:t>
            </a:r>
            <a:r>
              <a:rPr lang="en-US" dirty="0" err="1">
                <a:solidFill>
                  <a:srgbClr val="0070C0"/>
                </a:solidFill>
              </a:rPr>
              <a:t>convolutional</a:t>
            </a:r>
            <a:r>
              <a:rPr lang="en-US" dirty="0">
                <a:solidFill>
                  <a:srgbClr val="0070C0"/>
                </a:solidFill>
              </a:rPr>
              <a:t>, fully-connected, or transposed </a:t>
            </a:r>
            <a:r>
              <a:rPr lang="en-US" dirty="0" err="1">
                <a:solidFill>
                  <a:srgbClr val="0070C0"/>
                </a:solidFill>
              </a:rPr>
              <a:t>convolutional</a:t>
            </a:r>
            <a:r>
              <a:rPr lang="en-US" dirty="0">
                <a:solidFill>
                  <a:srgbClr val="0070C0"/>
                </a:solidFill>
              </a:rPr>
              <a:t> layers into the high-resolution patch.</a:t>
            </a:r>
          </a:p>
          <a:p>
            <a:pPr algn="l" rtl="0"/>
            <a:r>
              <a:rPr lang="en-US" dirty="0">
                <a:solidFill>
                  <a:srgbClr val="C00000"/>
                </a:solidFill>
              </a:rPr>
              <a:t> </a:t>
            </a:r>
            <a:endParaRPr lang="fa-IR" dirty="0"/>
          </a:p>
        </p:txBody>
      </p:sp>
      <p:sp>
        <p:nvSpPr>
          <p:cNvPr id="8" name="Slide Number Placeholder 4">
            <a:extLst>
              <a:ext uri="{FF2B5EF4-FFF2-40B4-BE49-F238E27FC236}">
                <a16:creationId xmlns:a16="http://schemas.microsoft.com/office/drawing/2014/main" id="{6A30A70F-6280-4C5F-B3BA-C8A36CD8D34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1560" y="836712"/>
            <a:ext cx="8103844" cy="1200329"/>
          </a:xfrm>
          <a:prstGeom prst="rect">
            <a:avLst/>
          </a:prstGeom>
        </p:spPr>
        <p:txBody>
          <a:bodyPr wrap="square">
            <a:spAutoFit/>
          </a:bodyPr>
          <a:lstStyle/>
          <a:p>
            <a:pPr algn="l" rtl="0"/>
            <a:r>
              <a:rPr lang="en-US" dirty="0">
                <a:solidFill>
                  <a:srgbClr val="0070C0"/>
                </a:solidFill>
              </a:rPr>
              <a:t>For example, this network could take a 64x 64low-resolution patch, convolve over it a couple times such that the feature map is something like 16 x 16 x 512, flatten it into a vector, apply a couple of fully-connected layers, reshape it, and finally, up-sample it into a 256x 256 high-resolution patch through transposed convolutional layers.</a:t>
            </a:r>
            <a:endParaRPr lang="fa-IR" dirty="0">
              <a:solidFill>
                <a:srgbClr val="0070C0"/>
              </a:solidFill>
            </a:endParaRPr>
          </a:p>
        </p:txBody>
      </p:sp>
      <p:pic>
        <p:nvPicPr>
          <p:cNvPr id="110596" name="Picture 4"/>
          <p:cNvPicPr>
            <a:picLocks noChangeAspect="1" noChangeArrowheads="1"/>
          </p:cNvPicPr>
          <p:nvPr/>
        </p:nvPicPr>
        <p:blipFill>
          <a:blip r:embed="rId2"/>
          <a:srcRect/>
          <a:stretch>
            <a:fillRect/>
          </a:stretch>
        </p:blipFill>
        <p:spPr bwMode="auto">
          <a:xfrm>
            <a:off x="218235" y="2492896"/>
            <a:ext cx="8707530" cy="2292077"/>
          </a:xfrm>
          <a:prstGeom prst="rect">
            <a:avLst/>
          </a:prstGeom>
          <a:noFill/>
          <a:ln w="9525">
            <a:noFill/>
            <a:miter lim="800000"/>
            <a:headEnd/>
            <a:tailEnd/>
          </a:ln>
          <a:effectLst/>
        </p:spPr>
      </p:pic>
      <p:sp>
        <p:nvSpPr>
          <p:cNvPr id="4" name="Slide Number Placeholder 4">
            <a:extLst>
              <a:ext uri="{FF2B5EF4-FFF2-40B4-BE49-F238E27FC236}">
                <a16:creationId xmlns:a16="http://schemas.microsoft.com/office/drawing/2014/main" id="{889B0BC6-1F93-4850-88CE-CBC51A05D358}"/>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65</a:t>
            </a:fld>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dirty="0">
                <a:solidFill>
                  <a:srgbClr val="FF0000"/>
                </a:solidFill>
              </a:rPr>
              <a:t>(5) </a:t>
            </a:r>
            <a:r>
              <a:rPr lang="en-US" sz="2400" b="1" dirty="0" err="1"/>
              <a:t>StackGAN</a:t>
            </a:r>
            <a:br>
              <a:rPr lang="en-US" sz="2400" b="1" dirty="0"/>
            </a:br>
            <a:endParaRPr lang="fa-IR" sz="2400" b="1" dirty="0"/>
          </a:p>
        </p:txBody>
      </p:sp>
      <p:sp>
        <p:nvSpPr>
          <p:cNvPr id="3" name="Content Placeholder 2"/>
          <p:cNvSpPr>
            <a:spLocks noGrp="1"/>
          </p:cNvSpPr>
          <p:nvPr>
            <p:ph idx="1"/>
          </p:nvPr>
        </p:nvSpPr>
        <p:spPr>
          <a:xfrm>
            <a:off x="357158" y="1000108"/>
            <a:ext cx="8229600" cy="4525963"/>
          </a:xfrm>
        </p:spPr>
        <p:txBody>
          <a:bodyPr>
            <a:normAutofit/>
          </a:bodyPr>
          <a:lstStyle/>
          <a:p>
            <a:pPr algn="l" rtl="0"/>
            <a:r>
              <a:rPr lang="en-US" sz="1800" dirty="0"/>
              <a:t>The authors of this paper propose </a:t>
            </a:r>
            <a:r>
              <a:rPr lang="en-US" sz="1800" dirty="0">
                <a:solidFill>
                  <a:srgbClr val="FF0000"/>
                </a:solidFill>
              </a:rPr>
              <a:t>a solution to the problem of synthesizing high-quality images from text descriptions in </a:t>
            </a:r>
            <a:r>
              <a:rPr lang="en-US" sz="1800" dirty="0">
                <a:solidFill>
                  <a:srgbClr val="FF0000"/>
                </a:solidFill>
                <a:hlinkClick r:id="rId3"/>
              </a:rPr>
              <a:t>computer vision</a:t>
            </a:r>
            <a:r>
              <a:rPr lang="en-US" sz="1800" dirty="0"/>
              <a:t>. They propose Stacked Generative Adversarial Networks (</a:t>
            </a:r>
            <a:r>
              <a:rPr lang="en-US" sz="1800" dirty="0" err="1"/>
              <a:t>StackGAN</a:t>
            </a:r>
            <a:r>
              <a:rPr lang="en-US" sz="1800" dirty="0"/>
              <a:t>) to generate 256x256 photo-realistic images conditioned on text descriptions. They decompose the hard problem into more manageable sub-problems through a sketch-refinement process.</a:t>
            </a:r>
            <a:endParaRPr lang="fa-IR" sz="1800" dirty="0"/>
          </a:p>
        </p:txBody>
      </p:sp>
      <p:pic>
        <p:nvPicPr>
          <p:cNvPr id="79874" name="Picture 2" descr="C:\Documents and Settings\A_L_Z\Desktop\GAN\Introduction to Generative Adversarial Networks (GANs)  Types, and Applications, and Implementation_files\0PytiX5ncdP21KK3B.png"/>
          <p:cNvPicPr>
            <a:picLocks noChangeAspect="1" noChangeArrowheads="1"/>
          </p:cNvPicPr>
          <p:nvPr/>
        </p:nvPicPr>
        <p:blipFill>
          <a:blip r:embed="rId4"/>
          <a:srcRect/>
          <a:stretch>
            <a:fillRect/>
          </a:stretch>
        </p:blipFill>
        <p:spPr bwMode="auto">
          <a:xfrm>
            <a:off x="4500562" y="2276872"/>
            <a:ext cx="4286280" cy="4197247"/>
          </a:xfrm>
          <a:prstGeom prst="rect">
            <a:avLst/>
          </a:prstGeom>
          <a:noFill/>
        </p:spPr>
      </p:pic>
      <p:sp>
        <p:nvSpPr>
          <p:cNvPr id="5" name="Rectangle 4"/>
          <p:cNvSpPr/>
          <p:nvPr/>
        </p:nvSpPr>
        <p:spPr>
          <a:xfrm>
            <a:off x="785786" y="3000372"/>
            <a:ext cx="3786246" cy="2308324"/>
          </a:xfrm>
          <a:prstGeom prst="rect">
            <a:avLst/>
          </a:prstGeom>
        </p:spPr>
        <p:txBody>
          <a:bodyPr wrap="square">
            <a:spAutoFit/>
          </a:bodyPr>
          <a:lstStyle/>
          <a:p>
            <a:pPr algn="l" rtl="0"/>
            <a:r>
              <a:rPr lang="en-US" dirty="0"/>
              <a:t>The Stage-I GAN sketches the primitive shape and colors of the object based on the given text description, yielding Stage-I low-resolution images. The Stage-II GAN takes Stage-I results and text descriptions as inputs, and generates high-resolution images with photo-realistic details.</a:t>
            </a:r>
            <a:endParaRPr lang="fa-IR" dirty="0"/>
          </a:p>
        </p:txBody>
      </p:sp>
      <p:sp>
        <p:nvSpPr>
          <p:cNvPr id="6" name="Rectangle 5"/>
          <p:cNvSpPr/>
          <p:nvPr/>
        </p:nvSpPr>
        <p:spPr>
          <a:xfrm>
            <a:off x="2428860" y="571480"/>
            <a:ext cx="6500858" cy="461665"/>
          </a:xfrm>
          <a:prstGeom prst="rect">
            <a:avLst/>
          </a:prstGeom>
        </p:spPr>
        <p:txBody>
          <a:bodyPr wrap="square">
            <a:spAutoFit/>
          </a:bodyPr>
          <a:lstStyle/>
          <a:p>
            <a:pPr algn="l" rtl="0"/>
            <a:r>
              <a:rPr lang="en-US" sz="1200" b="1" dirty="0"/>
              <a:t>Text to Photo-realistic Image Synthesis with Stacked generative Adversarial Networks, </a:t>
            </a:r>
            <a:r>
              <a:rPr lang="en-US" sz="1200" dirty="0">
                <a:hlinkClick r:id="rId5"/>
              </a:rPr>
              <a:t>Han Zhang</a:t>
            </a:r>
            <a:r>
              <a:rPr lang="en-US" sz="1200" dirty="0"/>
              <a:t>, …..</a:t>
            </a:r>
          </a:p>
        </p:txBody>
      </p:sp>
      <p:sp>
        <p:nvSpPr>
          <p:cNvPr id="7" name="Slide Number Placeholder 4">
            <a:extLst>
              <a:ext uri="{FF2B5EF4-FFF2-40B4-BE49-F238E27FC236}">
                <a16:creationId xmlns:a16="http://schemas.microsoft.com/office/drawing/2014/main" id="{2CCAF611-2D95-4D01-A341-FF594D8640C0}"/>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rotWithShape="1">
          <a:blip r:embed="rId3"/>
          <a:srcRect l="3912" r="1925"/>
          <a:stretch/>
        </p:blipFill>
        <p:spPr bwMode="auto">
          <a:xfrm>
            <a:off x="-28310" y="980728"/>
            <a:ext cx="9169772" cy="5113992"/>
          </a:xfrm>
          <a:prstGeom prst="rect">
            <a:avLst/>
          </a:prstGeom>
          <a:noFill/>
          <a:ln w="9525">
            <a:noFill/>
            <a:miter lim="800000"/>
            <a:headEnd/>
            <a:tailEnd/>
          </a:ln>
          <a:effectLst/>
        </p:spPr>
      </p:pic>
      <p:sp>
        <p:nvSpPr>
          <p:cNvPr id="5" name="Rectangle 4"/>
          <p:cNvSpPr/>
          <p:nvPr/>
        </p:nvSpPr>
        <p:spPr>
          <a:xfrm>
            <a:off x="1160905" y="332656"/>
            <a:ext cx="6822189" cy="523220"/>
          </a:xfrm>
          <a:prstGeom prst="rect">
            <a:avLst/>
          </a:prstGeom>
        </p:spPr>
        <p:txBody>
          <a:bodyPr wrap="none">
            <a:spAutoFit/>
          </a:bodyPr>
          <a:lstStyle/>
          <a:p>
            <a:r>
              <a:rPr lang="en-US" sz="2800" b="1" dirty="0">
                <a:solidFill>
                  <a:srgbClr val="0070C0"/>
                </a:solidFill>
              </a:rPr>
              <a:t>The architecture of the proposed </a:t>
            </a:r>
            <a:r>
              <a:rPr lang="en-US" sz="2800" b="1" dirty="0" err="1">
                <a:solidFill>
                  <a:srgbClr val="0070C0"/>
                </a:solidFill>
              </a:rPr>
              <a:t>StackGAN</a:t>
            </a:r>
            <a:r>
              <a:rPr lang="en-US" sz="2800" b="1" dirty="0">
                <a:solidFill>
                  <a:srgbClr val="0070C0"/>
                </a:solidFill>
              </a:rPr>
              <a:t>. </a:t>
            </a:r>
            <a:endParaRPr lang="fa-IR" sz="2800" b="1" dirty="0">
              <a:solidFill>
                <a:srgbClr val="0070C0"/>
              </a:solidFill>
            </a:endParaRPr>
          </a:p>
        </p:txBody>
      </p:sp>
      <p:sp>
        <p:nvSpPr>
          <p:cNvPr id="4" name="Slide Number Placeholder 4">
            <a:extLst>
              <a:ext uri="{FF2B5EF4-FFF2-40B4-BE49-F238E27FC236}">
                <a16:creationId xmlns:a16="http://schemas.microsoft.com/office/drawing/2014/main" id="{C962F407-4FFB-493C-815E-46DBAF61E00E}"/>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a:srcRect/>
          <a:stretch>
            <a:fillRect/>
          </a:stretch>
        </p:blipFill>
        <p:spPr bwMode="auto">
          <a:xfrm>
            <a:off x="0" y="1340767"/>
            <a:ext cx="9144000" cy="4809560"/>
          </a:xfrm>
          <a:prstGeom prst="rect">
            <a:avLst/>
          </a:prstGeom>
          <a:noFill/>
          <a:ln w="9525">
            <a:noFill/>
            <a:miter lim="800000"/>
            <a:headEnd/>
            <a:tailEnd/>
          </a:ln>
          <a:effectLst/>
        </p:spPr>
      </p:pic>
      <p:sp>
        <p:nvSpPr>
          <p:cNvPr id="5" name="TextBox 4"/>
          <p:cNvSpPr txBox="1"/>
          <p:nvPr/>
        </p:nvSpPr>
        <p:spPr>
          <a:xfrm>
            <a:off x="3712629" y="521565"/>
            <a:ext cx="1718740" cy="461665"/>
          </a:xfrm>
          <a:prstGeom prst="rect">
            <a:avLst/>
          </a:prstGeom>
          <a:noFill/>
        </p:spPr>
        <p:txBody>
          <a:bodyPr wrap="none" rtlCol="1">
            <a:spAutoFit/>
          </a:bodyPr>
          <a:lstStyle/>
          <a:p>
            <a:r>
              <a:rPr lang="en-US" sz="2400" b="1" dirty="0"/>
              <a:t>Comparison</a:t>
            </a:r>
            <a:endParaRPr lang="fa-IR" sz="2400" b="1" dirty="0"/>
          </a:p>
        </p:txBody>
      </p:sp>
      <p:sp>
        <p:nvSpPr>
          <p:cNvPr id="4" name="Slide Number Placeholder 4">
            <a:extLst>
              <a:ext uri="{FF2B5EF4-FFF2-40B4-BE49-F238E27FC236}">
                <a16:creationId xmlns:a16="http://schemas.microsoft.com/office/drawing/2014/main" id="{E288E4C4-D1EE-4FB0-86B7-834091B6D6BA}"/>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7904" y="620688"/>
            <a:ext cx="1728192" cy="511156"/>
          </a:xfrm>
        </p:spPr>
        <p:txBody>
          <a:bodyPr>
            <a:noAutofit/>
          </a:bodyPr>
          <a:lstStyle/>
          <a:p>
            <a:pPr algn="l"/>
            <a:br>
              <a:rPr lang="fa-IR" sz="2400" dirty="0"/>
            </a:br>
            <a:br>
              <a:rPr lang="fa-IR" sz="2400" dirty="0"/>
            </a:br>
            <a:r>
              <a:rPr lang="en-US" sz="2400" b="1" dirty="0"/>
              <a:t>Comparison</a:t>
            </a:r>
            <a:br>
              <a:rPr lang="fa-IR" dirty="0"/>
            </a:br>
            <a:endParaRPr lang="fa-IR" dirty="0"/>
          </a:p>
        </p:txBody>
      </p:sp>
      <p:pic>
        <p:nvPicPr>
          <p:cNvPr id="10957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a:stretch>
            <a:fillRect/>
          </a:stretch>
        </p:blipFill>
        <p:spPr bwMode="auto">
          <a:xfrm>
            <a:off x="0" y="1857364"/>
            <a:ext cx="9101120" cy="3947900"/>
          </a:xfrm>
          <a:prstGeom prst="rect">
            <a:avLst/>
          </a:prstGeom>
          <a:noFill/>
          <a:ln w="9525">
            <a:noFill/>
            <a:miter lim="800000"/>
            <a:headEnd/>
            <a:tailEnd/>
          </a:ln>
          <a:effectLst/>
        </p:spPr>
      </p:pic>
      <p:sp>
        <p:nvSpPr>
          <p:cNvPr id="4" name="Slide Number Placeholder 4">
            <a:extLst>
              <a:ext uri="{FF2B5EF4-FFF2-40B4-BE49-F238E27FC236}">
                <a16:creationId xmlns:a16="http://schemas.microsoft.com/office/drawing/2014/main" id="{F2553CBD-50E2-4F43-980F-364D25248B7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257676" cy="511156"/>
          </a:xfrm>
          <a:noFill/>
          <a:ln>
            <a:noFill/>
          </a:ln>
        </p:spPr>
        <p:style>
          <a:lnRef idx="2">
            <a:schemeClr val="dk1"/>
          </a:lnRef>
          <a:fillRef idx="1">
            <a:schemeClr val="lt1"/>
          </a:fillRef>
          <a:effectRef idx="0">
            <a:schemeClr val="dk1"/>
          </a:effectRef>
          <a:fontRef idx="minor">
            <a:schemeClr val="dk1"/>
          </a:fontRef>
        </p:style>
        <p:txBody>
          <a:bodyPr>
            <a:normAutofit fontScale="90000"/>
          </a:bodyPr>
          <a:lstStyle/>
          <a:p>
            <a:pPr algn="l"/>
            <a:r>
              <a:rPr lang="en-US" sz="2800" dirty="0" err="1">
                <a:solidFill>
                  <a:srgbClr val="FF0000"/>
                </a:solidFill>
              </a:rPr>
              <a:t>MaxNet</a:t>
            </a:r>
            <a:r>
              <a:rPr lang="en-US" sz="2800" dirty="0">
                <a:solidFill>
                  <a:srgbClr val="FF0000"/>
                </a:solidFill>
              </a:rPr>
              <a:t> Algorithm</a:t>
            </a:r>
            <a:r>
              <a:rPr lang="en-US" sz="2800" dirty="0">
                <a:solidFill>
                  <a:srgbClr val="00B050"/>
                </a:solidFill>
              </a:rPr>
              <a:t>/Example</a:t>
            </a:r>
            <a:endParaRPr lang="fa-IR" sz="2800" dirty="0">
              <a:solidFill>
                <a:srgbClr val="00B050"/>
              </a:solidFill>
            </a:endParaRPr>
          </a:p>
        </p:txBody>
      </p:sp>
      <p:pic>
        <p:nvPicPr>
          <p:cNvPr id="20482" name="Picture 2"/>
          <p:cNvPicPr>
            <a:picLocks noChangeAspect="1" noChangeArrowheads="1"/>
          </p:cNvPicPr>
          <p:nvPr/>
        </p:nvPicPr>
        <p:blipFill>
          <a:blip r:embed="rId2"/>
          <a:srcRect/>
          <a:stretch>
            <a:fillRect/>
          </a:stretch>
        </p:blipFill>
        <p:spPr bwMode="auto">
          <a:xfrm>
            <a:off x="428596" y="928670"/>
            <a:ext cx="5095875" cy="3038475"/>
          </a:xfrm>
          <a:prstGeom prst="rect">
            <a:avLst/>
          </a:prstGeom>
          <a:noFill/>
          <a:ln w="9525">
            <a:solidFill>
              <a:srgbClr val="0070C0"/>
            </a:solid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500034" y="4071942"/>
            <a:ext cx="4924425" cy="2286000"/>
          </a:xfrm>
          <a:prstGeom prst="rect">
            <a:avLst/>
          </a:prstGeom>
          <a:noFill/>
          <a:ln w="9525">
            <a:solidFill>
              <a:srgbClr val="FF0000"/>
            </a:solidFill>
            <a:miter lim="800000"/>
            <a:headEnd/>
            <a:tailEnd/>
          </a:ln>
          <a:effectLst/>
        </p:spPr>
      </p:pic>
      <p:sp>
        <p:nvSpPr>
          <p:cNvPr id="6" name="TextBox 5"/>
          <p:cNvSpPr txBox="1"/>
          <p:nvPr/>
        </p:nvSpPr>
        <p:spPr>
          <a:xfrm>
            <a:off x="5786446" y="4071942"/>
            <a:ext cx="3000396" cy="2286016"/>
          </a:xfrm>
          <a:prstGeom prst="rect">
            <a:avLst/>
          </a:prstGeom>
        </p:spPr>
        <p:style>
          <a:lnRef idx="2">
            <a:schemeClr val="accent6"/>
          </a:lnRef>
          <a:fillRef idx="1">
            <a:schemeClr val="lt1"/>
          </a:fillRef>
          <a:effectRef idx="0">
            <a:schemeClr val="accent6"/>
          </a:effectRef>
          <a:fontRef idx="minor">
            <a:schemeClr val="dk1"/>
          </a:fontRef>
        </p:style>
        <p:txBody>
          <a:bodyPr wrap="square" rtlCol="1">
            <a:spAutoFit/>
          </a:bodyPr>
          <a:lstStyle/>
          <a:p>
            <a:pPr algn="l"/>
            <a:endParaRPr lang="fa-IR" sz="800" dirty="0"/>
          </a:p>
          <a:p>
            <a:pPr algn="l"/>
            <a:r>
              <a:rPr lang="en-US" dirty="0"/>
              <a:t>Why                   ?   </a:t>
            </a:r>
            <a:endParaRPr lang="fa-IR" dirty="0"/>
          </a:p>
          <a:p>
            <a:pPr algn="l"/>
            <a:endParaRPr lang="fa-IR" dirty="0"/>
          </a:p>
          <a:p>
            <a:pPr algn="l" rtl="0"/>
            <a:r>
              <a:rPr lang="en-US" dirty="0"/>
              <a:t>If  the threshold is chosen so small …</a:t>
            </a:r>
          </a:p>
          <a:p>
            <a:pPr algn="l" rtl="0"/>
            <a:r>
              <a:rPr lang="en-US" dirty="0"/>
              <a:t>If  the threshold is chosen so the  maximum </a:t>
            </a:r>
            <a:r>
              <a:rPr lang="fa-IR" dirty="0"/>
              <a:t>.....</a:t>
            </a:r>
            <a:endParaRPr lang="en-US" dirty="0"/>
          </a:p>
          <a:p>
            <a:pPr algn="l" rtl="0"/>
            <a:endParaRPr lang="fa-IR" sz="800" dirty="0"/>
          </a:p>
          <a:p>
            <a:pPr algn="l" rtl="0"/>
            <a:r>
              <a:rPr lang="en-US" dirty="0"/>
              <a:t>If  some nodes are equal</a:t>
            </a:r>
            <a:r>
              <a:rPr lang="fa-IR" dirty="0"/>
              <a:t> .....</a:t>
            </a:r>
          </a:p>
        </p:txBody>
      </p:sp>
      <p:pic>
        <p:nvPicPr>
          <p:cNvPr id="7" name="Picture 5"/>
          <p:cNvPicPr>
            <a:picLocks noChangeAspect="1" noChangeArrowheads="1"/>
          </p:cNvPicPr>
          <p:nvPr/>
        </p:nvPicPr>
        <p:blipFill>
          <a:blip r:embed="rId4"/>
          <a:srcRect/>
          <a:stretch>
            <a:fillRect/>
          </a:stretch>
        </p:blipFill>
        <p:spPr bwMode="auto">
          <a:xfrm>
            <a:off x="6429388" y="4195771"/>
            <a:ext cx="695325" cy="447675"/>
          </a:xfrm>
          <a:prstGeom prst="rect">
            <a:avLst/>
          </a:prstGeom>
          <a:noFill/>
          <a:ln w="9525">
            <a:noFill/>
            <a:miter lim="800000"/>
            <a:headEnd/>
            <a:tailEnd/>
          </a:ln>
          <a:effectLst/>
        </p:spPr>
      </p:pic>
      <p:sp>
        <p:nvSpPr>
          <p:cNvPr id="2048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20484" name="Picture 4"/>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605220" y="1844827"/>
            <a:ext cx="3356970" cy="869793"/>
          </a:xfrm>
          <a:prstGeom prst="rect">
            <a:avLst/>
          </a:prstGeom>
          <a:noFill/>
        </p:spPr>
      </p:pic>
      <p:sp>
        <p:nvSpPr>
          <p:cNvPr id="20486" name="Rectangle 6"/>
          <p:cNvSpPr>
            <a:spLocks noChangeArrowheads="1"/>
          </p:cNvSpPr>
          <p:nvPr/>
        </p:nvSpPr>
        <p:spPr bwMode="auto">
          <a:xfrm>
            <a:off x="0" y="16097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12" name="TextBox 11"/>
          <p:cNvSpPr txBox="1"/>
          <p:nvPr/>
        </p:nvSpPr>
        <p:spPr>
          <a:xfrm>
            <a:off x="5777917" y="3111553"/>
            <a:ext cx="3075971" cy="369332"/>
          </a:xfrm>
          <a:prstGeom prst="rect">
            <a:avLst/>
          </a:prstGeom>
          <a:noFill/>
        </p:spPr>
        <p:txBody>
          <a:bodyPr wrap="none" rtlCol="1">
            <a:spAutoFit/>
          </a:bodyPr>
          <a:lstStyle/>
          <a:p>
            <a:r>
              <a:rPr lang="en-US" dirty="0"/>
              <a:t>Nonlinear Difference Equation</a:t>
            </a:r>
            <a:endParaRPr lang="fa-IR" dirty="0"/>
          </a:p>
        </p:txBody>
      </p:sp>
      <p:sp>
        <p:nvSpPr>
          <p:cNvPr id="11" name="Slide Number Placeholder 4">
            <a:extLst>
              <a:ext uri="{FF2B5EF4-FFF2-40B4-BE49-F238E27FC236}">
                <a16:creationId xmlns:a16="http://schemas.microsoft.com/office/drawing/2014/main" id="{9B51B8F0-1413-4175-84BE-8EDBEEB8ACCC}"/>
              </a:ext>
            </a:extLst>
          </p:cNvPr>
          <p:cNvSpPr>
            <a:spLocks noGrp="1"/>
          </p:cNvSpPr>
          <p:nvPr>
            <p:ph type="sldNum" sz="quarter" idx="12"/>
          </p:nvPr>
        </p:nvSpPr>
        <p:spPr>
          <a:xfrm>
            <a:off x="6293296" y="6448251"/>
            <a:ext cx="2743200" cy="365125"/>
          </a:xfrm>
        </p:spPr>
        <p:txBody>
          <a:bodyPr/>
          <a:lstStyle/>
          <a:p>
            <a:pPr algn="just"/>
            <a:fld id="{9FE76401-193A-461A-8740-2C5659B6B939}" type="slidenum">
              <a:rPr lang="en-US" smtClean="0"/>
              <a:pPr algn="just"/>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400" b="1" dirty="0"/>
              <a:t>(6) Discover Cross-Domain Relations with GANs(Disco GANS)</a:t>
            </a:r>
            <a:br>
              <a:rPr lang="en-US" sz="2400" b="1" dirty="0"/>
            </a:br>
            <a:endParaRPr lang="fa-IR" sz="2400" dirty="0"/>
          </a:p>
        </p:txBody>
      </p:sp>
      <p:sp>
        <p:nvSpPr>
          <p:cNvPr id="3" name="Content Placeholder 2"/>
          <p:cNvSpPr>
            <a:spLocks noGrp="1"/>
          </p:cNvSpPr>
          <p:nvPr>
            <p:ph idx="1"/>
          </p:nvPr>
        </p:nvSpPr>
        <p:spPr>
          <a:xfrm>
            <a:off x="344529" y="1450285"/>
            <a:ext cx="4686304" cy="4525963"/>
          </a:xfrm>
        </p:spPr>
        <p:txBody>
          <a:bodyPr>
            <a:normAutofit/>
          </a:bodyPr>
          <a:lstStyle/>
          <a:p>
            <a:pPr algn="l" rtl="0"/>
            <a:r>
              <a:rPr lang="en-US" sz="2000" dirty="0"/>
              <a:t>The authors of this</a:t>
            </a:r>
            <a:r>
              <a:rPr lang="en-US" sz="2000" dirty="0">
                <a:hlinkClick r:id="rId2"/>
              </a:rPr>
              <a:t> paper</a:t>
            </a:r>
            <a:r>
              <a:rPr lang="en-US" sz="2000" dirty="0"/>
              <a:t> propose a method based on generative adversarial networks that learns </a:t>
            </a:r>
            <a:r>
              <a:rPr lang="en-US" sz="2000" dirty="0">
                <a:solidFill>
                  <a:srgbClr val="FF0000"/>
                </a:solidFill>
              </a:rPr>
              <a:t>to discover relations between different domains (without any extra labels)</a:t>
            </a:r>
            <a:r>
              <a:rPr lang="en-US" sz="2000" dirty="0"/>
              <a:t>. </a:t>
            </a:r>
            <a:r>
              <a:rPr lang="en-US" sz="2000" dirty="0">
                <a:solidFill>
                  <a:srgbClr val="00B050"/>
                </a:solidFill>
              </a:rPr>
              <a:t>Using the discovered relations, the network transfers style from one domain to another.</a:t>
            </a:r>
            <a:r>
              <a:rPr lang="en-US" dirty="0"/>
              <a:t>.</a:t>
            </a:r>
            <a:endParaRPr lang="fa-IR" dirty="0"/>
          </a:p>
        </p:txBody>
      </p:sp>
      <p:pic>
        <p:nvPicPr>
          <p:cNvPr id="81922" name="Picture 2" descr="C:\Documents and Settings\A_L_Z\Desktop\GAN\Introduction to Generative Adversarial Networks (GANs)  Types, and Applications, and Implementation_files\0MCbdmK18QA3pV6Nl.png"/>
          <p:cNvPicPr>
            <a:picLocks noChangeAspect="1" noChangeArrowheads="1"/>
          </p:cNvPicPr>
          <p:nvPr/>
        </p:nvPicPr>
        <p:blipFill>
          <a:blip r:embed="rId3"/>
          <a:srcRect/>
          <a:stretch>
            <a:fillRect/>
          </a:stretch>
        </p:blipFill>
        <p:spPr bwMode="auto">
          <a:xfrm>
            <a:off x="5364088" y="1591562"/>
            <a:ext cx="3667242" cy="4525963"/>
          </a:xfrm>
          <a:prstGeom prst="rect">
            <a:avLst/>
          </a:prstGeom>
          <a:noFill/>
        </p:spPr>
      </p:pic>
      <p:sp>
        <p:nvSpPr>
          <p:cNvPr id="5" name="Trapezoid 4"/>
          <p:cNvSpPr/>
          <p:nvPr/>
        </p:nvSpPr>
        <p:spPr>
          <a:xfrm rot="5400000">
            <a:off x="3030569" y="4422093"/>
            <a:ext cx="857256" cy="714380"/>
          </a:xfrm>
          <a:prstGeom prst="trapezoid">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r>
              <a:rPr lang="en-US" dirty="0"/>
              <a:t>D</a:t>
            </a:r>
            <a:endParaRPr lang="fa-IR" dirty="0"/>
          </a:p>
        </p:txBody>
      </p:sp>
      <p:sp>
        <p:nvSpPr>
          <p:cNvPr id="6" name="Trapezoid 5"/>
          <p:cNvSpPr/>
          <p:nvPr/>
        </p:nvSpPr>
        <p:spPr>
          <a:xfrm rot="5400000" flipV="1">
            <a:off x="1856604" y="5167430"/>
            <a:ext cx="857256" cy="795342"/>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a:t>G</a:t>
            </a:r>
            <a:endParaRPr lang="fa-IR" dirty="0"/>
          </a:p>
        </p:txBody>
      </p:sp>
      <p:cxnSp>
        <p:nvCxnSpPr>
          <p:cNvPr id="8" name="Straight Arrow Connector 7"/>
          <p:cNvCxnSpPr/>
          <p:nvPr/>
        </p:nvCxnSpPr>
        <p:spPr>
          <a:xfrm>
            <a:off x="2316189" y="4636407"/>
            <a:ext cx="78581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101743" y="5565101"/>
            <a:ext cx="78581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73247" y="4493531"/>
            <a:ext cx="529312" cy="369332"/>
          </a:xfrm>
          <a:prstGeom prst="rect">
            <a:avLst/>
          </a:prstGeom>
          <a:noFill/>
        </p:spPr>
        <p:txBody>
          <a:bodyPr wrap="none" rtlCol="1">
            <a:spAutoFit/>
          </a:bodyPr>
          <a:lstStyle/>
          <a:p>
            <a:r>
              <a:rPr lang="en-US" dirty="0"/>
              <a:t>Bag</a:t>
            </a:r>
            <a:endParaRPr lang="fa-IR" dirty="0"/>
          </a:p>
        </p:txBody>
      </p:sp>
      <p:sp>
        <p:nvSpPr>
          <p:cNvPr id="11" name="TextBox 10"/>
          <p:cNvSpPr txBox="1"/>
          <p:nvPr/>
        </p:nvSpPr>
        <p:spPr>
          <a:xfrm>
            <a:off x="248812" y="5350787"/>
            <a:ext cx="739306" cy="369332"/>
          </a:xfrm>
          <a:prstGeom prst="rect">
            <a:avLst/>
          </a:prstGeom>
          <a:noFill/>
        </p:spPr>
        <p:txBody>
          <a:bodyPr wrap="none" rtlCol="1">
            <a:spAutoFit/>
          </a:bodyPr>
          <a:lstStyle/>
          <a:p>
            <a:r>
              <a:rPr lang="en-US" dirty="0"/>
              <a:t>Shoes</a:t>
            </a:r>
            <a:endParaRPr lang="fa-IR" dirty="0"/>
          </a:p>
        </p:txBody>
      </p:sp>
      <p:cxnSp>
        <p:nvCxnSpPr>
          <p:cNvPr id="15" name="Elbow Connector 14"/>
          <p:cNvCxnSpPr>
            <a:stCxn id="6" idx="2"/>
            <a:endCxn id="5" idx="2"/>
          </p:cNvCxnSpPr>
          <p:nvPr/>
        </p:nvCxnSpPr>
        <p:spPr>
          <a:xfrm flipV="1">
            <a:off x="2682903" y="4779283"/>
            <a:ext cx="419104" cy="78581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87561" y="5993729"/>
            <a:ext cx="3098477" cy="369332"/>
          </a:xfrm>
          <a:prstGeom prst="rect">
            <a:avLst/>
          </a:prstGeom>
          <a:noFill/>
        </p:spPr>
        <p:txBody>
          <a:bodyPr wrap="none" rtlCol="1">
            <a:spAutoFit/>
          </a:bodyPr>
          <a:lstStyle/>
          <a:p>
            <a:r>
              <a:rPr lang="en-US" dirty="0"/>
              <a:t>Fake Bag conditioned </a:t>
            </a:r>
            <a:r>
              <a:rPr lang="en-US"/>
              <a:t>by shoes</a:t>
            </a:r>
            <a:endParaRPr lang="fa-IR" dirty="0"/>
          </a:p>
        </p:txBody>
      </p:sp>
      <p:cxnSp>
        <p:nvCxnSpPr>
          <p:cNvPr id="18" name="Shape 17"/>
          <p:cNvCxnSpPr>
            <a:stCxn id="6" idx="2"/>
            <a:endCxn id="16" idx="0"/>
          </p:cNvCxnSpPr>
          <p:nvPr/>
        </p:nvCxnSpPr>
        <p:spPr>
          <a:xfrm>
            <a:off x="2682903" y="5565101"/>
            <a:ext cx="753897" cy="428628"/>
          </a:xfrm>
          <a:prstGeom prst="curvedConnector2">
            <a:avLst/>
          </a:prstGeom>
          <a:ln>
            <a:prstDash val="sysDash"/>
            <a:tailEnd type="arrow"/>
          </a:ln>
        </p:spPr>
        <p:style>
          <a:lnRef idx="1">
            <a:schemeClr val="dk1"/>
          </a:lnRef>
          <a:fillRef idx="0">
            <a:schemeClr val="dk1"/>
          </a:fillRef>
          <a:effectRef idx="0">
            <a:schemeClr val="dk1"/>
          </a:effectRef>
          <a:fontRef idx="minor">
            <a:schemeClr val="tx1"/>
          </a:fontRef>
        </p:style>
      </p:cxnSp>
      <p:sp>
        <p:nvSpPr>
          <p:cNvPr id="14" name="Slide Number Placeholder 4">
            <a:extLst>
              <a:ext uri="{FF2B5EF4-FFF2-40B4-BE49-F238E27FC236}">
                <a16:creationId xmlns:a16="http://schemas.microsoft.com/office/drawing/2014/main" id="{10FDCF37-B371-47CD-BF16-37BD9F20011E}"/>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66"/>
            <a:ext cx="8229600" cy="1143000"/>
          </a:xfrm>
        </p:spPr>
        <p:txBody>
          <a:bodyPr>
            <a:normAutofit/>
          </a:bodyPr>
          <a:lstStyle/>
          <a:p>
            <a:pPr algn="l"/>
            <a:r>
              <a:rPr lang="en-US" sz="2400" b="1" dirty="0"/>
              <a:t>(7) Flow-Based GANs</a:t>
            </a:r>
            <a:br>
              <a:rPr lang="en-US" sz="2800" dirty="0"/>
            </a:br>
            <a:r>
              <a:rPr lang="en-US" sz="2000" dirty="0"/>
              <a:t>Oct 13, 2018 by </a:t>
            </a:r>
            <a:r>
              <a:rPr lang="en-US" sz="2000" dirty="0" err="1"/>
              <a:t>Lilian</a:t>
            </a:r>
            <a:r>
              <a:rPr lang="en-US" sz="2000" dirty="0"/>
              <a:t> </a:t>
            </a:r>
            <a:r>
              <a:rPr lang="en-US" sz="2000" dirty="0" err="1"/>
              <a:t>Weng</a:t>
            </a:r>
            <a:r>
              <a:rPr lang="en-US" sz="2000" dirty="0"/>
              <a:t> </a:t>
            </a:r>
            <a:endParaRPr lang="fa-IR" sz="2000" dirty="0"/>
          </a:p>
        </p:txBody>
      </p:sp>
      <p:sp>
        <p:nvSpPr>
          <p:cNvPr id="3" name="Content Placeholder 2"/>
          <p:cNvSpPr>
            <a:spLocks noGrp="1"/>
          </p:cNvSpPr>
          <p:nvPr>
            <p:ph idx="1"/>
          </p:nvPr>
        </p:nvSpPr>
        <p:spPr/>
        <p:txBody>
          <a:bodyPr>
            <a:normAutofit fontScale="62500" lnSpcReduction="20000"/>
          </a:bodyPr>
          <a:lstStyle/>
          <a:p>
            <a:pPr algn="l" rtl="0">
              <a:buNone/>
            </a:pPr>
            <a:r>
              <a:rPr lang="en-US" dirty="0"/>
              <a:t>Here is a quick summary of the difference between GAN, VAE, and flow-based generative models:</a:t>
            </a:r>
          </a:p>
          <a:p>
            <a:pPr marL="514350" indent="-514350" algn="l" rtl="0">
              <a:buFont typeface="+mj-lt"/>
              <a:buAutoNum type="arabicPeriod"/>
            </a:pPr>
            <a:r>
              <a:rPr lang="en-US" dirty="0">
                <a:solidFill>
                  <a:srgbClr val="0070C0"/>
                </a:solidFill>
              </a:rPr>
              <a:t>Generative adversarial networks: GAN provides a smart solution to model the data generation, an unsupervised learning problem, as a supervised one. The discriminator model learns to distinguish the real data from the fake samples that are produced by the generator model. Two models are trained as they are playing a </a:t>
            </a:r>
            <a:r>
              <a:rPr lang="en-US" dirty="0" err="1">
                <a:solidFill>
                  <a:srgbClr val="0070C0"/>
                </a:solidFill>
                <a:hlinkClick r:id="rId3"/>
              </a:rPr>
              <a:t>minimax</a:t>
            </a:r>
            <a:r>
              <a:rPr lang="en-US" dirty="0">
                <a:solidFill>
                  <a:srgbClr val="0070C0"/>
                </a:solidFill>
              </a:rPr>
              <a:t> game.</a:t>
            </a:r>
          </a:p>
          <a:p>
            <a:pPr marL="514350" indent="-514350" algn="l" rtl="0">
              <a:buFont typeface="+mj-lt"/>
              <a:buAutoNum type="arabicPeriod"/>
            </a:pPr>
            <a:r>
              <a:rPr lang="en-US" dirty="0" err="1">
                <a:solidFill>
                  <a:srgbClr val="FF0000"/>
                </a:solidFill>
              </a:rPr>
              <a:t>Variational</a:t>
            </a:r>
            <a:r>
              <a:rPr lang="en-US" dirty="0">
                <a:solidFill>
                  <a:srgbClr val="FF0000"/>
                </a:solidFill>
              </a:rPr>
              <a:t> </a:t>
            </a:r>
            <a:r>
              <a:rPr lang="en-US" dirty="0" err="1">
                <a:solidFill>
                  <a:srgbClr val="FF0000"/>
                </a:solidFill>
              </a:rPr>
              <a:t>autoencoders</a:t>
            </a:r>
            <a:r>
              <a:rPr lang="en-US" dirty="0">
                <a:solidFill>
                  <a:srgbClr val="FF0000"/>
                </a:solidFill>
              </a:rPr>
              <a:t>: VAE inexplicitly optimizes the log-likelihood of the data by maximizing the evidence lower bound (ELBO).</a:t>
            </a:r>
          </a:p>
          <a:p>
            <a:pPr marL="514350" indent="-514350" algn="l" rtl="0">
              <a:buFont typeface="+mj-lt"/>
              <a:buAutoNum type="arabicPeriod"/>
            </a:pPr>
            <a:r>
              <a:rPr lang="en-US" dirty="0">
                <a:solidFill>
                  <a:srgbClr val="00B050"/>
                </a:solidFill>
              </a:rPr>
              <a:t>Flow-based generative models: A flow-based generative model is constructed by a sequence of invertible transformations. Unlike other two, the model explicitly learns the data distribution </a:t>
            </a:r>
            <a:r>
              <a:rPr lang="en-US" i="1" dirty="0">
                <a:solidFill>
                  <a:srgbClr val="00B050"/>
                </a:solidFill>
              </a:rPr>
              <a:t>p</a:t>
            </a:r>
            <a:r>
              <a:rPr lang="en-US" dirty="0">
                <a:solidFill>
                  <a:srgbClr val="00B050"/>
                </a:solidFill>
              </a:rPr>
              <a:t>(</a:t>
            </a:r>
            <a:r>
              <a:rPr lang="en-US" b="1" dirty="0">
                <a:solidFill>
                  <a:srgbClr val="00B050"/>
                </a:solidFill>
              </a:rPr>
              <a:t>x</a:t>
            </a:r>
            <a:r>
              <a:rPr lang="en-US" dirty="0">
                <a:solidFill>
                  <a:srgbClr val="00B050"/>
                </a:solidFill>
              </a:rPr>
              <a:t>) and therefore the loss function is simply the negative log-likelihood.</a:t>
            </a:r>
            <a:endParaRPr lang="fa-IR" dirty="0">
              <a:solidFill>
                <a:srgbClr val="00B050"/>
              </a:solidFill>
            </a:endParaRPr>
          </a:p>
        </p:txBody>
      </p:sp>
      <p:sp>
        <p:nvSpPr>
          <p:cNvPr id="4" name="Slide Number Placeholder 4">
            <a:extLst>
              <a:ext uri="{FF2B5EF4-FFF2-40B4-BE49-F238E27FC236}">
                <a16:creationId xmlns:a16="http://schemas.microsoft.com/office/drawing/2014/main" id="{23145835-F5BC-4C3F-A48A-B3EF9E162B40}"/>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285728"/>
            <a:ext cx="8229600" cy="714380"/>
          </a:xfrm>
        </p:spPr>
        <p:txBody>
          <a:bodyPr>
            <a:normAutofit/>
          </a:bodyPr>
          <a:lstStyle/>
          <a:p>
            <a:pPr algn="l" rtl="0">
              <a:buNone/>
            </a:pPr>
            <a:r>
              <a:rPr lang="en-US" b="1" dirty="0"/>
              <a:t>Types of Generative Models</a:t>
            </a:r>
            <a:endParaRPr lang="fa-IR" dirty="0"/>
          </a:p>
        </p:txBody>
      </p:sp>
      <p:pic>
        <p:nvPicPr>
          <p:cNvPr id="7" name="Picture 6" descr="three-generative-models.png"/>
          <p:cNvPicPr>
            <a:picLocks noChangeAspect="1"/>
          </p:cNvPicPr>
          <p:nvPr/>
        </p:nvPicPr>
        <p:blipFill>
          <a:blip r:embed="rId3" cstate="print"/>
          <a:stretch>
            <a:fillRect/>
          </a:stretch>
        </p:blipFill>
        <p:spPr>
          <a:xfrm>
            <a:off x="340628" y="1556792"/>
            <a:ext cx="8462744" cy="4536336"/>
          </a:xfrm>
          <a:prstGeom prst="rect">
            <a:avLst/>
          </a:prstGeom>
        </p:spPr>
      </p:pic>
      <p:sp>
        <p:nvSpPr>
          <p:cNvPr id="4" name="Slide Number Placeholder 4">
            <a:extLst>
              <a:ext uri="{FF2B5EF4-FFF2-40B4-BE49-F238E27FC236}">
                <a16:creationId xmlns:a16="http://schemas.microsoft.com/office/drawing/2014/main" id="{A8B77D21-09E4-45E6-8BB2-988D862A2504}"/>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004" y="476672"/>
            <a:ext cx="8229600" cy="868346"/>
          </a:xfrm>
        </p:spPr>
        <p:style>
          <a:lnRef idx="2">
            <a:schemeClr val="dk1"/>
          </a:lnRef>
          <a:fillRef idx="1">
            <a:schemeClr val="lt1"/>
          </a:fillRef>
          <a:effectRef idx="0">
            <a:schemeClr val="dk1"/>
          </a:effectRef>
          <a:fontRef idx="minor">
            <a:schemeClr val="dk1"/>
          </a:fontRef>
        </p:style>
        <p:txBody>
          <a:bodyPr>
            <a:normAutofit/>
          </a:bodyPr>
          <a:lstStyle/>
          <a:p>
            <a:pPr rtl="0"/>
            <a:r>
              <a:rPr lang="en-US" sz="2400" dirty="0"/>
              <a:t>Toward using both </a:t>
            </a:r>
            <a:r>
              <a:rPr lang="en-US" sz="2400" dirty="0">
                <a:solidFill>
                  <a:srgbClr val="00B050"/>
                </a:solidFill>
              </a:rPr>
              <a:t>maximum likelihood </a:t>
            </a:r>
            <a:r>
              <a:rPr lang="en-US" sz="2400" dirty="0"/>
              <a:t>and </a:t>
            </a:r>
            <a:r>
              <a:rPr lang="en-US" sz="2400" dirty="0">
                <a:solidFill>
                  <a:srgbClr val="FF0000"/>
                </a:solidFill>
              </a:rPr>
              <a:t>adversarial</a:t>
            </a:r>
            <a:r>
              <a:rPr lang="en-US" sz="2400" dirty="0"/>
              <a:t> training</a:t>
            </a:r>
            <a:endParaRPr lang="fa-IR" sz="2400" dirty="0"/>
          </a:p>
        </p:txBody>
      </p:sp>
      <p:sp>
        <p:nvSpPr>
          <p:cNvPr id="3" name="Content Placeholder 2"/>
          <p:cNvSpPr>
            <a:spLocks noGrp="1"/>
          </p:cNvSpPr>
          <p:nvPr>
            <p:ph idx="1"/>
          </p:nvPr>
        </p:nvSpPr>
        <p:spPr>
          <a:xfrm>
            <a:off x="426004" y="1693063"/>
            <a:ext cx="8229600" cy="3471873"/>
          </a:xfrm>
        </p:spPr>
        <p:style>
          <a:lnRef idx="2">
            <a:schemeClr val="accent5"/>
          </a:lnRef>
          <a:fillRef idx="1">
            <a:schemeClr val="lt1"/>
          </a:fillRef>
          <a:effectRef idx="0">
            <a:schemeClr val="accent5"/>
          </a:effectRef>
          <a:fontRef idx="minor">
            <a:schemeClr val="dk1"/>
          </a:fontRef>
        </p:style>
        <p:txBody>
          <a:bodyPr>
            <a:noAutofit/>
          </a:bodyPr>
          <a:lstStyle/>
          <a:p>
            <a:pPr marL="457200" indent="-457200" algn="l" rtl="0">
              <a:buFont typeface="+mj-lt"/>
              <a:buAutoNum type="arabicPeriod"/>
            </a:pPr>
            <a:r>
              <a:rPr lang="en-US" sz="2000" dirty="0"/>
              <a:t>Implicit models such as generative adversarial networks (GAN) </a:t>
            </a:r>
            <a:r>
              <a:rPr lang="en-US" sz="2000" dirty="0">
                <a:solidFill>
                  <a:srgbClr val="FF0000"/>
                </a:solidFill>
              </a:rPr>
              <a:t>often generate better samples</a:t>
            </a:r>
            <a:r>
              <a:rPr lang="en-US" sz="2000" dirty="0"/>
              <a:t> compared to </a:t>
            </a:r>
            <a:r>
              <a:rPr lang="en-US" sz="2000" dirty="0">
                <a:solidFill>
                  <a:srgbClr val="00B050"/>
                </a:solidFill>
              </a:rPr>
              <a:t>explicit models trained by maximum likelihood</a:t>
            </a:r>
            <a:r>
              <a:rPr lang="en-US" sz="2000" dirty="0"/>
              <a:t>. </a:t>
            </a:r>
          </a:p>
          <a:p>
            <a:pPr marL="514350" indent="-514350" algn="l" rtl="0">
              <a:buFont typeface="+mj-lt"/>
              <a:buAutoNum type="arabicPeriod"/>
            </a:pPr>
            <a:endParaRPr lang="en-US" sz="2000" dirty="0"/>
          </a:p>
          <a:p>
            <a:pPr marL="514350" indent="-514350" algn="l" rtl="0">
              <a:buAutoNum type="arabicPeriod" startAt="2"/>
            </a:pPr>
            <a:r>
              <a:rPr lang="en-US" sz="2000" dirty="0"/>
              <a:t>However, we know that the method based on </a:t>
            </a:r>
            <a:r>
              <a:rPr lang="en-US" sz="2000" dirty="0">
                <a:solidFill>
                  <a:srgbClr val="00B050"/>
                </a:solidFill>
              </a:rPr>
              <a:t>maximum likelihood </a:t>
            </a:r>
            <a:r>
              <a:rPr lang="en-US" sz="2000" dirty="0"/>
              <a:t>explicitly learn the probability density function of the input data.</a:t>
            </a:r>
          </a:p>
          <a:p>
            <a:pPr marL="514350" indent="-514350" algn="l" rtl="0">
              <a:buAutoNum type="arabicPeriod" startAt="2"/>
            </a:pPr>
            <a:endParaRPr lang="en-US" sz="2000" dirty="0"/>
          </a:p>
          <a:p>
            <a:pPr marL="514350" indent="-514350" algn="l" rtl="0">
              <a:buAutoNum type="arabicPeriod" startAt="2"/>
            </a:pPr>
            <a:r>
              <a:rPr lang="en-US" sz="2000" dirty="0"/>
              <a:t>To bridge this gap, we propose Flow-GANs, a generative adversarial network for which we can perform Exact likelihood evaluation, thus supporting </a:t>
            </a:r>
            <a:r>
              <a:rPr lang="en-US" sz="2000" dirty="0">
                <a:solidFill>
                  <a:srgbClr val="FF0000"/>
                </a:solidFill>
              </a:rPr>
              <a:t>both adversarial and maximum likelihood</a:t>
            </a:r>
            <a:r>
              <a:rPr lang="en-US" sz="2000" dirty="0"/>
              <a:t> training. </a:t>
            </a:r>
          </a:p>
        </p:txBody>
      </p:sp>
      <p:sp>
        <p:nvSpPr>
          <p:cNvPr id="4" name="Slide Number Placeholder 4">
            <a:extLst>
              <a:ext uri="{FF2B5EF4-FFF2-40B4-BE49-F238E27FC236}">
                <a16:creationId xmlns:a16="http://schemas.microsoft.com/office/drawing/2014/main" id="{9FD32972-FF0C-4F97-BD65-151F0734D7F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73</a:t>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81025" y="919163"/>
            <a:ext cx="7981950" cy="5019675"/>
          </a:xfrm>
          <a:prstGeom prst="rect">
            <a:avLst/>
          </a:prstGeom>
          <a:noFill/>
          <a:ln w="9525">
            <a:noFill/>
            <a:miter lim="800000"/>
            <a:headEnd/>
            <a:tailEnd/>
          </a:ln>
          <a:effectLst/>
        </p:spPr>
      </p:pic>
      <p:sp>
        <p:nvSpPr>
          <p:cNvPr id="3" name="Slide Number Placeholder 4">
            <a:extLst>
              <a:ext uri="{FF2B5EF4-FFF2-40B4-BE49-F238E27FC236}">
                <a16:creationId xmlns:a16="http://schemas.microsoft.com/office/drawing/2014/main" id="{648727E2-EF8B-410B-9B21-C66A37B97EA8}"/>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b="1" dirty="0"/>
              <a:t>(8) </a:t>
            </a:r>
            <a:r>
              <a:rPr lang="en-US" sz="2400" b="1" dirty="0" err="1"/>
              <a:t>InfoGANs</a:t>
            </a:r>
            <a:br>
              <a:rPr lang="en-US" sz="2400" b="1" dirty="0"/>
            </a:br>
            <a:r>
              <a:rPr lang="en-US" sz="1600" dirty="0">
                <a:solidFill>
                  <a:srgbClr val="00B0F0"/>
                </a:solidFill>
              </a:rPr>
              <a:t>Interpretable Representation Learning by Information Maximizing Generative Adversarial Nets</a:t>
            </a:r>
            <a:br>
              <a:rPr lang="en-US" sz="1600" dirty="0">
                <a:solidFill>
                  <a:srgbClr val="00B0F0"/>
                </a:solidFill>
              </a:rPr>
            </a:br>
            <a:r>
              <a:rPr lang="en-US" sz="1600" dirty="0">
                <a:solidFill>
                  <a:srgbClr val="00B0F0"/>
                </a:solidFill>
              </a:rPr>
              <a:t>NIPS 2016</a:t>
            </a:r>
            <a:br>
              <a:rPr lang="en-US" sz="2400" dirty="0"/>
            </a:br>
            <a:endParaRPr lang="fa-IR" sz="2400" dirty="0"/>
          </a:p>
        </p:txBody>
      </p:sp>
      <p:sp>
        <p:nvSpPr>
          <p:cNvPr id="3" name="Content Placeholder 2"/>
          <p:cNvSpPr>
            <a:spLocks noGrp="1"/>
          </p:cNvSpPr>
          <p:nvPr>
            <p:ph idx="1"/>
          </p:nvPr>
        </p:nvSpPr>
        <p:spPr>
          <a:xfrm>
            <a:off x="357158" y="1357298"/>
            <a:ext cx="5043494" cy="4525963"/>
          </a:xfrm>
        </p:spPr>
        <p:txBody>
          <a:bodyPr>
            <a:normAutofit/>
          </a:bodyPr>
          <a:lstStyle/>
          <a:p>
            <a:pPr algn="l" rtl="0"/>
            <a:r>
              <a:rPr lang="en-US" sz="2400" b="1" dirty="0" err="1"/>
              <a:t>InfoGANs</a:t>
            </a:r>
            <a:br>
              <a:rPr lang="en-US" sz="2400" b="1" dirty="0"/>
            </a:br>
            <a:r>
              <a:rPr lang="en-US" sz="2000" dirty="0" err="1"/>
              <a:t>InfoGAN</a:t>
            </a:r>
            <a:r>
              <a:rPr lang="en-US" sz="2000" dirty="0"/>
              <a:t> is </a:t>
            </a:r>
            <a:r>
              <a:rPr lang="en-US" sz="2000" dirty="0">
                <a:solidFill>
                  <a:srgbClr val="00B050"/>
                </a:solidFill>
              </a:rPr>
              <a:t>an information-theoretic extension to the GAN </a:t>
            </a:r>
            <a:r>
              <a:rPr lang="en-US" sz="2000" dirty="0"/>
              <a:t>that is able to learn </a:t>
            </a:r>
            <a:r>
              <a:rPr lang="en-US" sz="2000" dirty="0">
                <a:solidFill>
                  <a:srgbClr val="FF0000"/>
                </a:solidFill>
              </a:rPr>
              <a:t>disentangled representations </a:t>
            </a:r>
            <a:r>
              <a:rPr lang="en-US" sz="2000" dirty="0"/>
              <a:t>in an unsupervised manner. </a:t>
            </a:r>
            <a:r>
              <a:rPr lang="en-US" sz="2000" dirty="0" err="1"/>
              <a:t>InfoGANs</a:t>
            </a:r>
            <a:r>
              <a:rPr lang="en-US" sz="2000" dirty="0"/>
              <a:t> are used when your dataset is very complex, when you’d like to train a </a:t>
            </a:r>
            <a:r>
              <a:rPr lang="en-US" sz="2000" dirty="0" err="1"/>
              <a:t>cGAN</a:t>
            </a:r>
            <a:r>
              <a:rPr lang="en-US" sz="2000" dirty="0"/>
              <a:t> and the dataset is not </a:t>
            </a:r>
            <a:r>
              <a:rPr lang="en-US" sz="2000" dirty="0" err="1"/>
              <a:t>labelled</a:t>
            </a:r>
            <a:r>
              <a:rPr lang="en-US" sz="2000" dirty="0"/>
              <a:t>, and when you’d like to see the most important features of your images.</a:t>
            </a:r>
          </a:p>
          <a:p>
            <a:pPr algn="l" rtl="0"/>
            <a:endParaRPr lang="fa-IR" dirty="0"/>
          </a:p>
        </p:txBody>
      </p:sp>
      <p:pic>
        <p:nvPicPr>
          <p:cNvPr id="13313" name="Picture 1"/>
          <p:cNvPicPr>
            <a:picLocks noChangeAspect="1" noChangeArrowheads="1"/>
          </p:cNvPicPr>
          <p:nvPr/>
        </p:nvPicPr>
        <p:blipFill>
          <a:blip r:embed="rId3"/>
          <a:srcRect/>
          <a:stretch>
            <a:fillRect/>
          </a:stretch>
        </p:blipFill>
        <p:spPr bwMode="auto">
          <a:xfrm>
            <a:off x="5868144" y="1417638"/>
            <a:ext cx="2360898" cy="4293594"/>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A5E003D9-C18E-42D9-97FB-9FAECE68986D}"/>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75</a:t>
            </a:fld>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a:srcRect/>
          <a:stretch>
            <a:fillRect/>
          </a:stretch>
        </p:blipFill>
        <p:spPr bwMode="auto">
          <a:xfrm>
            <a:off x="1328738" y="1414463"/>
            <a:ext cx="6486525" cy="4029075"/>
          </a:xfrm>
          <a:prstGeom prst="rect">
            <a:avLst/>
          </a:prstGeom>
          <a:noFill/>
          <a:ln w="9525">
            <a:noFill/>
            <a:miter lim="800000"/>
            <a:headEnd/>
            <a:tailEnd/>
          </a:ln>
          <a:effectLst/>
        </p:spPr>
      </p:pic>
      <p:sp>
        <p:nvSpPr>
          <p:cNvPr id="3" name="Slide Number Placeholder 4">
            <a:extLst>
              <a:ext uri="{FF2B5EF4-FFF2-40B4-BE49-F238E27FC236}">
                <a16:creationId xmlns:a16="http://schemas.microsoft.com/office/drawing/2014/main" id="{C16D0E1F-338F-42A0-BE00-50EB506DC5E8}"/>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76</a:t>
            </a:fld>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srcRect/>
          <a:stretch>
            <a:fillRect/>
          </a:stretch>
        </p:blipFill>
        <p:spPr bwMode="auto">
          <a:xfrm>
            <a:off x="559209" y="982320"/>
            <a:ext cx="8025581" cy="4893359"/>
          </a:xfrm>
          <a:prstGeom prst="rect">
            <a:avLst/>
          </a:prstGeom>
          <a:noFill/>
          <a:ln w="9525">
            <a:noFill/>
            <a:miter lim="800000"/>
            <a:headEnd/>
            <a:tailEnd/>
          </a:ln>
          <a:effectLst/>
        </p:spPr>
      </p:pic>
      <p:sp>
        <p:nvSpPr>
          <p:cNvPr id="3" name="Slide Number Placeholder 4">
            <a:extLst>
              <a:ext uri="{FF2B5EF4-FFF2-40B4-BE49-F238E27FC236}">
                <a16:creationId xmlns:a16="http://schemas.microsoft.com/office/drawing/2014/main" id="{62DC6612-4846-4817-BA34-E687B1377405}"/>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77</a:t>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340768"/>
            <a:ext cx="8507288" cy="4785395"/>
          </a:xfrm>
        </p:spPr>
        <p:txBody>
          <a:bodyPr/>
          <a:lstStyle/>
          <a:p>
            <a:endParaRPr lang="fa-IR" dirty="0"/>
          </a:p>
        </p:txBody>
      </p:sp>
      <p:pic>
        <p:nvPicPr>
          <p:cNvPr id="117762" name="Picture 2"/>
          <p:cNvPicPr>
            <a:picLocks noChangeAspect="1" noChangeArrowheads="1"/>
          </p:cNvPicPr>
          <p:nvPr/>
        </p:nvPicPr>
        <p:blipFill>
          <a:blip r:embed="rId2"/>
          <a:srcRect/>
          <a:stretch>
            <a:fillRect/>
          </a:stretch>
        </p:blipFill>
        <p:spPr bwMode="auto">
          <a:xfrm>
            <a:off x="274391" y="2197521"/>
            <a:ext cx="8595217" cy="2462957"/>
          </a:xfrm>
          <a:prstGeom prst="rect">
            <a:avLst/>
          </a:prstGeom>
          <a:noFill/>
          <a:ln w="9525">
            <a:noFill/>
            <a:miter lim="800000"/>
            <a:headEnd/>
            <a:tailEnd/>
          </a:ln>
          <a:effectLst/>
        </p:spPr>
      </p:pic>
      <p:sp>
        <p:nvSpPr>
          <p:cNvPr id="4" name="Slide Number Placeholder 4">
            <a:extLst>
              <a:ext uri="{FF2B5EF4-FFF2-40B4-BE49-F238E27FC236}">
                <a16:creationId xmlns:a16="http://schemas.microsoft.com/office/drawing/2014/main" id="{05A02296-64FF-45E9-BBB3-36374D2DBAF6}"/>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rtl="0"/>
            <a:r>
              <a:rPr lang="en-US" sz="3200" b="1" dirty="0" err="1"/>
              <a:t>Variational</a:t>
            </a:r>
            <a:r>
              <a:rPr lang="en-US" sz="3200" b="1" dirty="0"/>
              <a:t> </a:t>
            </a:r>
            <a:r>
              <a:rPr lang="en-US" sz="3200" b="1" dirty="0" err="1"/>
              <a:t>Autoencoder</a:t>
            </a:r>
            <a:br>
              <a:rPr lang="en-US" sz="3200" dirty="0"/>
            </a:br>
            <a:r>
              <a:rPr lang="en-US" sz="2000" dirty="0" err="1">
                <a:hlinkClick r:id="rId3"/>
              </a:rPr>
              <a:t>Irhum</a:t>
            </a:r>
            <a:r>
              <a:rPr lang="en-US" sz="2000" dirty="0">
                <a:hlinkClick r:id="rId3"/>
              </a:rPr>
              <a:t> </a:t>
            </a:r>
            <a:r>
              <a:rPr lang="en-US" sz="2000" dirty="0" err="1">
                <a:hlinkClick r:id="rId3"/>
              </a:rPr>
              <a:t>Shafkat</a:t>
            </a:r>
            <a:r>
              <a:rPr lang="en-US" sz="2000" dirty="0"/>
              <a:t>, Feb 4, 2018</a:t>
            </a:r>
            <a:endParaRPr lang="fa-IR" sz="2000" dirty="0"/>
          </a:p>
        </p:txBody>
      </p:sp>
      <p:sp>
        <p:nvSpPr>
          <p:cNvPr id="3" name="Content Placeholder 2"/>
          <p:cNvSpPr>
            <a:spLocks noGrp="1"/>
          </p:cNvSpPr>
          <p:nvPr>
            <p:ph idx="1"/>
          </p:nvPr>
        </p:nvSpPr>
        <p:spPr>
          <a:xfrm>
            <a:off x="457199" y="1630942"/>
            <a:ext cx="8229600" cy="4525963"/>
          </a:xfrm>
        </p:spPr>
        <p:txBody>
          <a:bodyPr>
            <a:normAutofit/>
          </a:bodyPr>
          <a:lstStyle/>
          <a:p>
            <a:pPr algn="l" rtl="0"/>
            <a:r>
              <a:rPr lang="en-US" sz="2400" b="1" dirty="0"/>
              <a:t>A Standard </a:t>
            </a:r>
            <a:r>
              <a:rPr lang="en-US" sz="2400" b="1" dirty="0" err="1"/>
              <a:t>Variational</a:t>
            </a:r>
            <a:r>
              <a:rPr lang="en-US" sz="2400" b="1" dirty="0"/>
              <a:t> </a:t>
            </a:r>
            <a:r>
              <a:rPr lang="en-US" sz="2400" b="1" dirty="0" err="1"/>
              <a:t>Autoencoder</a:t>
            </a:r>
            <a:endParaRPr lang="fa-IR" sz="2400" b="1" dirty="0"/>
          </a:p>
        </p:txBody>
      </p:sp>
      <p:pic>
        <p:nvPicPr>
          <p:cNvPr id="4" name="Picture 3" descr="var1.png"/>
          <p:cNvPicPr>
            <a:picLocks noChangeAspect="1"/>
          </p:cNvPicPr>
          <p:nvPr/>
        </p:nvPicPr>
        <p:blipFill>
          <a:blip r:embed="rId4"/>
          <a:stretch>
            <a:fillRect/>
          </a:stretch>
        </p:blipFill>
        <p:spPr>
          <a:xfrm>
            <a:off x="287342" y="2499304"/>
            <a:ext cx="8569315" cy="2727754"/>
          </a:xfrm>
          <a:prstGeom prst="rect">
            <a:avLst/>
          </a:prstGeom>
        </p:spPr>
      </p:pic>
      <p:sp>
        <p:nvSpPr>
          <p:cNvPr id="5" name="Slide Number Placeholder 4">
            <a:extLst>
              <a:ext uri="{FF2B5EF4-FFF2-40B4-BE49-F238E27FC236}">
                <a16:creationId xmlns:a16="http://schemas.microsoft.com/office/drawing/2014/main" id="{17B26568-DA73-4D55-96B9-34968AD16DF6}"/>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66"/>
            <a:ext cx="7500990" cy="582594"/>
          </a:xfrm>
          <a:noFill/>
          <a:ln>
            <a:noFill/>
          </a:ln>
        </p:spPr>
        <p:style>
          <a:lnRef idx="2">
            <a:schemeClr val="dk1"/>
          </a:lnRef>
          <a:fillRef idx="1">
            <a:schemeClr val="lt1"/>
          </a:fillRef>
          <a:effectRef idx="0">
            <a:schemeClr val="dk1"/>
          </a:effectRef>
          <a:fontRef idx="minor">
            <a:schemeClr val="dk1"/>
          </a:fontRef>
        </p:style>
        <p:txBody>
          <a:bodyPr>
            <a:normAutofit fontScale="90000"/>
          </a:bodyPr>
          <a:lstStyle/>
          <a:p>
            <a:pPr algn="l" rtl="0"/>
            <a:r>
              <a:rPr lang="en-US" sz="2800" dirty="0">
                <a:solidFill>
                  <a:schemeClr val="tx1"/>
                </a:solidFill>
              </a:rPr>
              <a:t>Mexican Hat </a:t>
            </a:r>
            <a:r>
              <a:rPr lang="en-US" sz="2000" b="1" dirty="0" err="1">
                <a:solidFill>
                  <a:srgbClr val="FF0000"/>
                </a:solidFill>
              </a:rPr>
              <a:t>Kohonen</a:t>
            </a:r>
            <a:r>
              <a:rPr lang="en-US" sz="2000" b="1" dirty="0">
                <a:solidFill>
                  <a:srgbClr val="FF0000"/>
                </a:solidFill>
              </a:rPr>
              <a:t> 1989 </a:t>
            </a:r>
            <a:r>
              <a:rPr lang="en-US" sz="2000" dirty="0">
                <a:solidFill>
                  <a:srgbClr val="0070C0"/>
                </a:solidFill>
              </a:rPr>
              <a:t>(competitive/cooperative  mechanism) </a:t>
            </a:r>
            <a:endParaRPr lang="fa-IR" sz="2000" b="1" dirty="0">
              <a:solidFill>
                <a:srgbClr val="FF0000"/>
              </a:solidFill>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39552" y="2290297"/>
            <a:ext cx="5079508" cy="2277405"/>
          </a:xfrm>
          <a:prstGeom prst="rect">
            <a:avLst/>
          </a:prstGeom>
          <a:noFill/>
          <a:ln w="9525">
            <a:noFill/>
            <a:miter lim="800000"/>
            <a:headEnd/>
            <a:tailEnd/>
          </a:ln>
          <a:effectLst/>
        </p:spPr>
      </p:pic>
      <p:sp>
        <p:nvSpPr>
          <p:cNvPr id="5" name="TextBox 4"/>
          <p:cNvSpPr txBox="1"/>
          <p:nvPr/>
        </p:nvSpPr>
        <p:spPr>
          <a:xfrm>
            <a:off x="459011" y="1441060"/>
            <a:ext cx="750099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algn="l"/>
            <a:r>
              <a:rPr lang="en-US" sz="2000" dirty="0">
                <a:solidFill>
                  <a:srgbClr val="FF0000"/>
                </a:solidFill>
              </a:rPr>
              <a:t>Aim</a:t>
            </a:r>
            <a:r>
              <a:rPr lang="en-US" sz="2000" dirty="0"/>
              <a:t>: there are m&gt;1 arranged nodes, it is desired to pick the node which makes a soft maximum node, with some near adjacent nodes. </a:t>
            </a:r>
            <a:endParaRPr lang="fa-IR" sz="2000" dirty="0"/>
          </a:p>
        </p:txBody>
      </p:sp>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72000" y="3509387"/>
            <a:ext cx="3744416" cy="869240"/>
          </a:xfrm>
          <a:prstGeom prst="rect">
            <a:avLst/>
          </a:prstGeom>
          <a:noFill/>
          <a:ln w="9525">
            <a:noFill/>
            <a:miter lim="800000"/>
            <a:headEnd/>
            <a:tailEnd/>
          </a:ln>
          <a:effectLst/>
        </p:spPr>
      </p:pic>
      <p:sp>
        <p:nvSpPr>
          <p:cNvPr id="7" name="TextBox 6"/>
          <p:cNvSpPr txBox="1"/>
          <p:nvPr/>
        </p:nvSpPr>
        <p:spPr>
          <a:xfrm>
            <a:off x="0" y="4674116"/>
            <a:ext cx="9105578" cy="1661993"/>
          </a:xfrm>
          <a:prstGeom prst="rect">
            <a:avLst/>
          </a:prstGeom>
          <a:noFill/>
        </p:spPr>
        <p:txBody>
          <a:bodyPr wrap="square" rtlCol="1">
            <a:spAutoFit/>
          </a:bodyPr>
          <a:lstStyle/>
          <a:p>
            <a:pPr algn="l" rtl="0"/>
            <a:r>
              <a:rPr lang="en-US" sz="1700" b="1" dirty="0">
                <a:solidFill>
                  <a:srgbClr val="0070C0"/>
                </a:solidFill>
              </a:rPr>
              <a:t>For each node Xi there are:</a:t>
            </a:r>
          </a:p>
          <a:p>
            <a:pPr marL="342900" indent="-342900" algn="l" rtl="0">
              <a:buFont typeface="+mj-lt"/>
              <a:buAutoNum type="arabicPeriod"/>
            </a:pPr>
            <a:r>
              <a:rPr lang="en-US" sz="1700" dirty="0"/>
              <a:t>some nearer nodes: </a:t>
            </a:r>
            <a:r>
              <a:rPr lang="en-US" sz="1700" dirty="0" err="1"/>
              <a:t>X</a:t>
            </a:r>
            <a:r>
              <a:rPr lang="en-US" sz="1700" baseline="-25000" dirty="0" err="1"/>
              <a:t>j</a:t>
            </a:r>
            <a:r>
              <a:rPr lang="en-US" sz="1700" dirty="0"/>
              <a:t> ,j</a:t>
            </a:r>
            <a:r>
              <a:rPr lang="az-Cyrl-AZ" sz="1700" dirty="0"/>
              <a:t>Є</a:t>
            </a:r>
            <a:r>
              <a:rPr lang="en-US" sz="1700" dirty="0"/>
              <a:t>{ i-R</a:t>
            </a:r>
            <a:r>
              <a:rPr lang="en-US" sz="1700" baseline="-25000" dirty="0"/>
              <a:t>1 </a:t>
            </a:r>
            <a:r>
              <a:rPr lang="en-US" sz="1700" dirty="0"/>
              <a:t>…</a:t>
            </a:r>
            <a:r>
              <a:rPr lang="en-US" sz="1700" dirty="0" err="1"/>
              <a:t>i</a:t>
            </a:r>
            <a:r>
              <a:rPr lang="en-US" sz="1700" dirty="0"/>
              <a:t>+ R</a:t>
            </a:r>
            <a:r>
              <a:rPr lang="en-US" sz="1700" baseline="-25000" dirty="0"/>
              <a:t>1</a:t>
            </a:r>
            <a:r>
              <a:rPr lang="en-US" sz="1700" dirty="0"/>
              <a:t>} which are wired with positive weights </a:t>
            </a:r>
            <a:r>
              <a:rPr lang="en-US" sz="1700" dirty="0">
                <a:solidFill>
                  <a:srgbClr val="FF0000"/>
                </a:solidFill>
              </a:rPr>
              <a:t>(cooperative  nodes). </a:t>
            </a:r>
          </a:p>
          <a:p>
            <a:pPr marL="342900" indent="-342900" algn="l" rtl="0">
              <a:buFont typeface="+mj-lt"/>
              <a:buAutoNum type="arabicPeriod"/>
            </a:pPr>
            <a:r>
              <a:rPr lang="en-US" sz="1700" dirty="0"/>
              <a:t>Some farer nodes: </a:t>
            </a:r>
            <a:r>
              <a:rPr lang="en-US" sz="1700" dirty="0" err="1"/>
              <a:t>X</a:t>
            </a:r>
            <a:r>
              <a:rPr lang="en-US" sz="1700" baseline="-25000" dirty="0" err="1"/>
              <a:t>j</a:t>
            </a:r>
            <a:r>
              <a:rPr lang="en-US" sz="1700" dirty="0"/>
              <a:t> ,j</a:t>
            </a:r>
            <a:r>
              <a:rPr lang="az-Cyrl-AZ" sz="1700" dirty="0"/>
              <a:t>Є</a:t>
            </a:r>
            <a:r>
              <a:rPr lang="en-US" sz="1700" dirty="0"/>
              <a:t>{ i-R</a:t>
            </a:r>
            <a:r>
              <a:rPr lang="en-US" sz="1700" baseline="-25000" dirty="0"/>
              <a:t>2 </a:t>
            </a:r>
            <a:r>
              <a:rPr lang="en-US" sz="1700" dirty="0"/>
              <a:t>…i-R</a:t>
            </a:r>
            <a:r>
              <a:rPr lang="en-US" sz="1700" baseline="-25000" dirty="0"/>
              <a:t>1</a:t>
            </a:r>
            <a:r>
              <a:rPr lang="en-US" sz="1700" dirty="0"/>
              <a:t>+1}U{ i+R</a:t>
            </a:r>
            <a:r>
              <a:rPr lang="en-US" sz="1700" baseline="-25000" dirty="0"/>
              <a:t>1</a:t>
            </a:r>
            <a:r>
              <a:rPr lang="en-US" sz="1700" dirty="0"/>
              <a:t>+1,….i+R</a:t>
            </a:r>
            <a:r>
              <a:rPr lang="en-US" sz="1700" baseline="-25000" dirty="0"/>
              <a:t>2</a:t>
            </a:r>
            <a:r>
              <a:rPr lang="en-US" sz="1700" dirty="0"/>
              <a:t>} wired with negative weights (</a:t>
            </a:r>
            <a:r>
              <a:rPr lang="en-US" sz="1700" dirty="0">
                <a:solidFill>
                  <a:srgbClr val="0070C0"/>
                </a:solidFill>
              </a:rPr>
              <a:t>competitive nodes </a:t>
            </a:r>
            <a:r>
              <a:rPr lang="en-US" sz="1700" dirty="0"/>
              <a:t>)</a:t>
            </a:r>
          </a:p>
          <a:p>
            <a:pPr marL="342900" indent="-342900" algn="l" rtl="0">
              <a:buFont typeface="+mj-lt"/>
              <a:buAutoNum type="arabicPeriod"/>
            </a:pPr>
            <a:r>
              <a:rPr lang="en-US" sz="1700" dirty="0"/>
              <a:t>other nodes which are  out of cooperative or competitive nodes : </a:t>
            </a:r>
            <a:r>
              <a:rPr lang="en-US" sz="1700" dirty="0" err="1"/>
              <a:t>X</a:t>
            </a:r>
            <a:r>
              <a:rPr lang="en-US" sz="1700" baseline="-25000" dirty="0" err="1"/>
              <a:t>j</a:t>
            </a:r>
            <a:r>
              <a:rPr lang="en-US" sz="1700" dirty="0"/>
              <a:t> , j</a:t>
            </a:r>
            <a:r>
              <a:rPr lang="az-Cyrl-AZ" sz="1700" dirty="0"/>
              <a:t>Є</a:t>
            </a:r>
            <a:r>
              <a:rPr lang="en-US" sz="1700" dirty="0"/>
              <a:t>{….,i-R</a:t>
            </a:r>
            <a:r>
              <a:rPr lang="en-US" sz="1700" baseline="-25000" dirty="0"/>
              <a:t>2</a:t>
            </a:r>
            <a:r>
              <a:rPr lang="en-US" sz="1700" dirty="0"/>
              <a:t>-1}U{i+R</a:t>
            </a:r>
            <a:r>
              <a:rPr lang="en-US" sz="1700" baseline="-25000" dirty="0"/>
              <a:t>2</a:t>
            </a:r>
            <a:r>
              <a:rPr lang="en-US" sz="1700" dirty="0"/>
              <a:t>+1,…},</a:t>
            </a:r>
          </a:p>
          <a:p>
            <a:pPr marL="342900" indent="-342900" algn="l" rtl="0"/>
            <a:r>
              <a:rPr lang="en-US" sz="1700" dirty="0"/>
              <a:t>          they do not wired to Xi (zero weight) .</a:t>
            </a:r>
            <a:endParaRPr lang="fa-IR" sz="1700" dirty="0"/>
          </a:p>
        </p:txBody>
      </p:sp>
      <p:sp>
        <p:nvSpPr>
          <p:cNvPr id="8" name="Slide Number Placeholder 4">
            <a:extLst>
              <a:ext uri="{FF2B5EF4-FFF2-40B4-BE49-F238E27FC236}">
                <a16:creationId xmlns:a16="http://schemas.microsoft.com/office/drawing/2014/main" id="{34FDB904-BB85-4F37-918B-DB4B1AD2636A}"/>
              </a:ext>
            </a:extLst>
          </p:cNvPr>
          <p:cNvSpPr>
            <a:spLocks noGrp="1"/>
          </p:cNvSpPr>
          <p:nvPr>
            <p:ph type="sldNum" sz="quarter" idx="12"/>
          </p:nvPr>
        </p:nvSpPr>
        <p:spPr>
          <a:xfrm>
            <a:off x="6293296" y="6360963"/>
            <a:ext cx="2743200" cy="365125"/>
          </a:xfrm>
        </p:spPr>
        <p:txBody>
          <a:bodyPr/>
          <a:lstStyle/>
          <a:p>
            <a:pPr algn="just"/>
            <a:fld id="{9FE76401-193A-461A-8740-2C5659B6B939}" type="slidenum">
              <a:rPr lang="en-US" smtClean="0"/>
              <a:pPr algn="just"/>
              <a:t>8</a:t>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8229600" cy="1143000"/>
          </a:xfrm>
        </p:spPr>
        <p:txBody>
          <a:bodyPr>
            <a:normAutofit/>
          </a:bodyPr>
          <a:lstStyle/>
          <a:p>
            <a:pPr algn="l"/>
            <a:r>
              <a:rPr lang="en-US" sz="2000" b="1" dirty="0" err="1">
                <a:solidFill>
                  <a:srgbClr val="FF0000"/>
                </a:solidFill>
              </a:rPr>
              <a:t>Variational</a:t>
            </a:r>
            <a:r>
              <a:rPr lang="en-US" sz="2000" b="1" dirty="0">
                <a:solidFill>
                  <a:srgbClr val="FF0000"/>
                </a:solidFill>
              </a:rPr>
              <a:t> </a:t>
            </a:r>
            <a:r>
              <a:rPr lang="en-US" sz="2000" b="1" dirty="0" err="1">
                <a:solidFill>
                  <a:srgbClr val="FF0000"/>
                </a:solidFill>
              </a:rPr>
              <a:t>Autoencoders</a:t>
            </a:r>
            <a:r>
              <a:rPr lang="en-US" sz="2000" b="1" dirty="0">
                <a:solidFill>
                  <a:srgbClr val="FF0000"/>
                </a:solidFill>
              </a:rPr>
              <a:t> </a:t>
            </a:r>
            <a:r>
              <a:rPr lang="en-US" sz="2000" b="1" dirty="0"/>
              <a:t>(VAEs) are powerful generative models </a:t>
            </a:r>
            <a:r>
              <a:rPr lang="en-US" sz="2000" b="1" dirty="0">
                <a:solidFill>
                  <a:srgbClr val="0070C0"/>
                </a:solidFill>
              </a:rPr>
              <a:t>Comparable with GANs</a:t>
            </a:r>
            <a:endParaRPr lang="fa-IR" sz="2000" b="1" dirty="0">
              <a:solidFill>
                <a:srgbClr val="0070C0"/>
              </a:solidFill>
            </a:endParaRPr>
          </a:p>
        </p:txBody>
      </p:sp>
      <p:sp>
        <p:nvSpPr>
          <p:cNvPr id="3" name="Content Placeholder 2"/>
          <p:cNvSpPr>
            <a:spLocks noGrp="1"/>
          </p:cNvSpPr>
          <p:nvPr>
            <p:ph idx="1"/>
          </p:nvPr>
        </p:nvSpPr>
        <p:spPr>
          <a:xfrm>
            <a:off x="457200" y="1500174"/>
            <a:ext cx="7829576" cy="3643338"/>
          </a:xfrm>
        </p:spPr>
        <p:txBody>
          <a:bodyPr>
            <a:normAutofit/>
          </a:bodyPr>
          <a:lstStyle/>
          <a:p>
            <a:pPr marL="457200" indent="-457200" algn="l" rtl="0">
              <a:buFont typeface="+mj-lt"/>
              <a:buAutoNum type="arabicPeriod"/>
            </a:pPr>
            <a:r>
              <a:rPr lang="en-US" sz="2400" dirty="0"/>
              <a:t>In contrast to the more standard uses of neural networks as </a:t>
            </a:r>
            <a:r>
              <a:rPr lang="en-US" sz="2400" dirty="0" err="1"/>
              <a:t>regressors</a:t>
            </a:r>
            <a:r>
              <a:rPr lang="en-US" sz="2400" dirty="0"/>
              <a:t> or classifiers, </a:t>
            </a:r>
            <a:r>
              <a:rPr lang="en-US" sz="2400" dirty="0" err="1"/>
              <a:t>Variational</a:t>
            </a:r>
            <a:r>
              <a:rPr lang="en-US" sz="2400" dirty="0"/>
              <a:t> </a:t>
            </a:r>
            <a:r>
              <a:rPr lang="en-US" sz="2400" dirty="0" err="1"/>
              <a:t>Autoencoders</a:t>
            </a:r>
            <a:r>
              <a:rPr lang="en-US" sz="2400" dirty="0"/>
              <a:t> (VAEs) are powerful </a:t>
            </a:r>
            <a:r>
              <a:rPr lang="en-US" sz="2400" b="1" dirty="0"/>
              <a:t>generative</a:t>
            </a:r>
            <a:r>
              <a:rPr lang="en-US" sz="2400" dirty="0"/>
              <a:t> models, now having </a:t>
            </a:r>
            <a:r>
              <a:rPr lang="en-US" sz="2400" dirty="0">
                <a:solidFill>
                  <a:srgbClr val="FF0000"/>
                </a:solidFill>
              </a:rPr>
              <a:t>applications as diverse as from generating fake human faces, to producing purely synthetic music</a:t>
            </a:r>
            <a:r>
              <a:rPr lang="en-US" sz="2400" dirty="0"/>
              <a:t>.</a:t>
            </a:r>
          </a:p>
          <a:p>
            <a:pPr marL="457200" indent="-457200" algn="l" rtl="0">
              <a:buFont typeface="+mj-lt"/>
              <a:buAutoNum type="arabicPeriod"/>
            </a:pPr>
            <a:r>
              <a:rPr lang="en-US" sz="2400" b="1" dirty="0"/>
              <a:t>And why they’re so useful in creating your own generative text, art and even music.</a:t>
            </a:r>
          </a:p>
        </p:txBody>
      </p:sp>
      <p:sp>
        <p:nvSpPr>
          <p:cNvPr id="4" name="Slide Number Placeholder 4">
            <a:extLst>
              <a:ext uri="{FF2B5EF4-FFF2-40B4-BE49-F238E27FC236}">
                <a16:creationId xmlns:a16="http://schemas.microsoft.com/office/drawing/2014/main" id="{4BE8FDFF-5E35-4635-A77D-AE8440EB9E0C}"/>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80</a:t>
            </a:fld>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85685"/>
            <a:ext cx="8229600" cy="556075"/>
          </a:xfrm>
        </p:spPr>
        <p:txBody>
          <a:bodyPr>
            <a:noAutofit/>
          </a:bodyPr>
          <a:lstStyle/>
          <a:p>
            <a:pPr algn="l"/>
            <a:r>
              <a:rPr lang="en-US" sz="3200" b="1" dirty="0"/>
              <a:t>But first, why VAEs?</a:t>
            </a:r>
            <a:br>
              <a:rPr lang="en-US" sz="3200" b="1" dirty="0"/>
            </a:br>
            <a:endParaRPr lang="fa-IR" sz="3200" dirty="0"/>
          </a:p>
        </p:txBody>
      </p:sp>
      <p:pic>
        <p:nvPicPr>
          <p:cNvPr id="4" name="Content Placeholder 3" descr="var2.png"/>
          <p:cNvPicPr>
            <a:picLocks noGrp="1" noChangeAspect="1"/>
          </p:cNvPicPr>
          <p:nvPr>
            <p:ph idx="1"/>
          </p:nvPr>
        </p:nvPicPr>
        <p:blipFill>
          <a:blip r:embed="rId3"/>
          <a:stretch>
            <a:fillRect/>
          </a:stretch>
        </p:blipFill>
        <p:spPr>
          <a:xfrm>
            <a:off x="4962525" y="1643050"/>
            <a:ext cx="4181475" cy="3952875"/>
          </a:xfrm>
          <a:prstGeom prst="rect">
            <a:avLst/>
          </a:prstGeom>
        </p:spPr>
      </p:pic>
      <p:sp>
        <p:nvSpPr>
          <p:cNvPr id="5" name="Rectangle 4"/>
          <p:cNvSpPr/>
          <p:nvPr/>
        </p:nvSpPr>
        <p:spPr>
          <a:xfrm>
            <a:off x="428596" y="1428736"/>
            <a:ext cx="4714908" cy="3139321"/>
          </a:xfrm>
          <a:prstGeom prst="rect">
            <a:avLst/>
          </a:prstGeom>
        </p:spPr>
        <p:txBody>
          <a:bodyPr wrap="square">
            <a:spAutoFit/>
          </a:bodyPr>
          <a:lstStyle/>
          <a:p>
            <a:pPr algn="l" rtl="0"/>
            <a:r>
              <a:rPr lang="en-US" dirty="0"/>
              <a:t>When using generative models, you could simply want to generate a random, new output, that looks similar to the training data, and you can certainly do that too with VAEs.</a:t>
            </a:r>
          </a:p>
          <a:p>
            <a:pPr algn="l" rtl="0"/>
            <a:r>
              <a:rPr lang="en-US" dirty="0"/>
              <a:t> But more often, you’d like to alter, or explore variations </a:t>
            </a:r>
            <a:r>
              <a:rPr lang="en-US" dirty="0">
                <a:solidFill>
                  <a:srgbClr val="FF0000"/>
                </a:solidFill>
              </a:rPr>
              <a:t>on </a:t>
            </a:r>
            <a:r>
              <a:rPr lang="en-US" i="1" dirty="0">
                <a:solidFill>
                  <a:srgbClr val="FF0000"/>
                </a:solidFill>
              </a:rPr>
              <a:t>data you already have</a:t>
            </a:r>
            <a:r>
              <a:rPr lang="en-US" dirty="0">
                <a:solidFill>
                  <a:srgbClr val="FF0000"/>
                </a:solidFill>
              </a:rPr>
              <a:t>, and not just in a random way either</a:t>
            </a:r>
            <a:r>
              <a:rPr lang="en-US" dirty="0"/>
              <a:t>, but in a desired, </a:t>
            </a:r>
            <a:r>
              <a:rPr lang="en-US" i="1" dirty="0"/>
              <a:t>specific</a:t>
            </a:r>
            <a:r>
              <a:rPr lang="en-US" dirty="0"/>
              <a:t> direction. </a:t>
            </a:r>
            <a:r>
              <a:rPr lang="en-US" b="1" dirty="0">
                <a:solidFill>
                  <a:srgbClr val="0070C0"/>
                </a:solidFill>
              </a:rPr>
              <a:t>This is where VAEs work better than any other method currently available</a:t>
            </a:r>
            <a:r>
              <a:rPr lang="en-US" dirty="0"/>
              <a:t>.</a:t>
            </a:r>
          </a:p>
          <a:p>
            <a:pPr algn="l" rtl="0"/>
            <a:endParaRPr lang="en-US" dirty="0"/>
          </a:p>
        </p:txBody>
      </p:sp>
      <p:sp>
        <p:nvSpPr>
          <p:cNvPr id="6" name="Rectangle 5"/>
          <p:cNvSpPr/>
          <p:nvPr/>
        </p:nvSpPr>
        <p:spPr>
          <a:xfrm>
            <a:off x="285720" y="5786454"/>
            <a:ext cx="4572000" cy="646331"/>
          </a:xfrm>
          <a:prstGeom prst="rect">
            <a:avLst/>
          </a:prstGeom>
          <a:ln>
            <a:solidFill>
              <a:schemeClr val="tx1"/>
            </a:solidFill>
            <a:prstDash val="sysDash"/>
          </a:ln>
        </p:spPr>
        <p:txBody>
          <a:bodyPr>
            <a:spAutoFit/>
          </a:bodyPr>
          <a:lstStyle/>
          <a:p>
            <a:pPr algn="l" rtl="0"/>
            <a:r>
              <a:rPr lang="en-US" dirty="0">
                <a:solidFill>
                  <a:srgbClr val="00B050"/>
                </a:solidFill>
              </a:rPr>
              <a:t>Like a “Conditional GAN” in an Image to Image Translation or specifically like a “</a:t>
            </a:r>
            <a:r>
              <a:rPr lang="en-US" dirty="0" err="1">
                <a:solidFill>
                  <a:srgbClr val="00B050"/>
                </a:solidFill>
              </a:rPr>
              <a:t>InfoGan</a:t>
            </a:r>
            <a:r>
              <a:rPr lang="en-US" dirty="0">
                <a:solidFill>
                  <a:srgbClr val="00B050"/>
                </a:solidFill>
              </a:rPr>
              <a:t>”</a:t>
            </a:r>
            <a:endParaRPr lang="fa-IR" dirty="0">
              <a:solidFill>
                <a:srgbClr val="00B050"/>
              </a:solidFill>
            </a:endParaRPr>
          </a:p>
        </p:txBody>
      </p:sp>
      <p:sp>
        <p:nvSpPr>
          <p:cNvPr id="7" name="Slide Number Placeholder 4">
            <a:extLst>
              <a:ext uri="{FF2B5EF4-FFF2-40B4-BE49-F238E27FC236}">
                <a16:creationId xmlns:a16="http://schemas.microsoft.com/office/drawing/2014/main" id="{F2C885DC-E84F-4D1E-AD0A-3CDA7E2721A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81</a:t>
            </a:fld>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96190"/>
            <a:ext cx="8229600" cy="418058"/>
          </a:xfrm>
        </p:spPr>
        <p:txBody>
          <a:bodyPr>
            <a:noAutofit/>
          </a:bodyPr>
          <a:lstStyle/>
          <a:p>
            <a:pPr algn="l"/>
            <a:r>
              <a:rPr lang="en-US" sz="3200" b="1" dirty="0"/>
              <a:t>An standard autoencoder</a:t>
            </a:r>
            <a:br>
              <a:rPr lang="en-US" sz="3200" b="1" dirty="0"/>
            </a:br>
            <a:endParaRPr lang="fa-IR" sz="3200" dirty="0"/>
          </a:p>
        </p:txBody>
      </p:sp>
      <p:sp>
        <p:nvSpPr>
          <p:cNvPr id="3" name="Content Placeholder 2"/>
          <p:cNvSpPr>
            <a:spLocks noGrp="1"/>
          </p:cNvSpPr>
          <p:nvPr>
            <p:ph idx="1"/>
          </p:nvPr>
        </p:nvSpPr>
        <p:spPr>
          <a:xfrm>
            <a:off x="457200" y="1124744"/>
            <a:ext cx="8229600" cy="1857388"/>
          </a:xfrm>
        </p:spPr>
        <p:txBody>
          <a:bodyPr>
            <a:normAutofit/>
          </a:bodyPr>
          <a:lstStyle/>
          <a:p>
            <a:pPr algn="l" rtl="0"/>
            <a:r>
              <a:rPr lang="en-US" sz="2200" dirty="0"/>
              <a:t>An autoencoder network is actually </a:t>
            </a:r>
            <a:r>
              <a:rPr lang="en-US" sz="2200" dirty="0">
                <a:solidFill>
                  <a:srgbClr val="00B050"/>
                </a:solidFill>
              </a:rPr>
              <a:t>a pair of two connected networks, an encoder and a decoder</a:t>
            </a:r>
            <a:r>
              <a:rPr lang="en-US" sz="2200" dirty="0"/>
              <a:t>. </a:t>
            </a:r>
          </a:p>
          <a:p>
            <a:pPr algn="l" rtl="0"/>
            <a:r>
              <a:rPr lang="en-US" sz="2000" dirty="0">
                <a:solidFill>
                  <a:srgbClr val="00B0F0"/>
                </a:solidFill>
              </a:rPr>
              <a:t>An encoder network takes in an input, and converts it into a smaller, dense representation, which the decoder network can use to convert it back to the original input.</a:t>
            </a:r>
          </a:p>
          <a:p>
            <a:endParaRPr lang="fa-IR" dirty="0"/>
          </a:p>
        </p:txBody>
      </p:sp>
      <p:pic>
        <p:nvPicPr>
          <p:cNvPr id="5" name="Picture 4" descr="var3.png"/>
          <p:cNvPicPr>
            <a:picLocks noChangeAspect="1"/>
          </p:cNvPicPr>
          <p:nvPr/>
        </p:nvPicPr>
        <p:blipFill>
          <a:blip r:embed="rId3"/>
          <a:stretch>
            <a:fillRect/>
          </a:stretch>
        </p:blipFill>
        <p:spPr>
          <a:xfrm>
            <a:off x="719165" y="2887720"/>
            <a:ext cx="7620000" cy="1895475"/>
          </a:xfrm>
          <a:prstGeom prst="rect">
            <a:avLst/>
          </a:prstGeom>
        </p:spPr>
      </p:pic>
      <p:pic>
        <p:nvPicPr>
          <p:cNvPr id="6" name="Picture 5" descr="var4.png"/>
          <p:cNvPicPr>
            <a:picLocks noChangeAspect="1"/>
          </p:cNvPicPr>
          <p:nvPr/>
        </p:nvPicPr>
        <p:blipFill>
          <a:blip r:embed="rId4"/>
          <a:stretch>
            <a:fillRect/>
          </a:stretch>
        </p:blipFill>
        <p:spPr>
          <a:xfrm>
            <a:off x="2542039" y="4926246"/>
            <a:ext cx="3974254" cy="1450603"/>
          </a:xfrm>
          <a:prstGeom prst="rect">
            <a:avLst/>
          </a:prstGeom>
        </p:spPr>
      </p:pic>
      <p:sp>
        <p:nvSpPr>
          <p:cNvPr id="7" name="Rectangle 6"/>
          <p:cNvSpPr/>
          <p:nvPr/>
        </p:nvSpPr>
        <p:spPr>
          <a:xfrm>
            <a:off x="3243282" y="2696379"/>
            <a:ext cx="2643206" cy="369332"/>
          </a:xfrm>
          <a:prstGeom prst="rect">
            <a:avLst/>
          </a:prstGeom>
          <a:ln>
            <a:prstDash val="dash"/>
          </a:ln>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t>A standard </a:t>
            </a:r>
            <a:r>
              <a:rPr lang="en-US" dirty="0" err="1"/>
              <a:t>Autoencoder</a:t>
            </a:r>
            <a:endParaRPr lang="fa-IR" dirty="0"/>
          </a:p>
        </p:txBody>
      </p:sp>
      <p:sp>
        <p:nvSpPr>
          <p:cNvPr id="8" name="TextBox 7"/>
          <p:cNvSpPr txBox="1"/>
          <p:nvPr/>
        </p:nvSpPr>
        <p:spPr>
          <a:xfrm>
            <a:off x="3057261" y="4614459"/>
            <a:ext cx="3015248" cy="307777"/>
          </a:xfrm>
          <a:prstGeom prst="rect">
            <a:avLst/>
          </a:prstGeom>
          <a:noFill/>
        </p:spPr>
        <p:txBody>
          <a:bodyPr wrap="none" rtlCol="1">
            <a:spAutoFit/>
          </a:bodyPr>
          <a:lstStyle/>
          <a:p>
            <a:r>
              <a:rPr lang="en-US" sz="1400" b="1" dirty="0"/>
              <a:t>An Encoder can be supposed as a CNN</a:t>
            </a:r>
            <a:endParaRPr lang="fa-IR" sz="1400" b="1" dirty="0"/>
          </a:p>
        </p:txBody>
      </p:sp>
      <p:sp>
        <p:nvSpPr>
          <p:cNvPr id="9" name="Slide Number Placeholder 4">
            <a:extLst>
              <a:ext uri="{FF2B5EF4-FFF2-40B4-BE49-F238E27FC236}">
                <a16:creationId xmlns:a16="http://schemas.microsoft.com/office/drawing/2014/main" id="{E2E4D973-EB3D-40AC-90A0-D8BEE411DE1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82</a:t>
            </a:fld>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0070C0"/>
                </a:solidFill>
              </a:rPr>
              <a:t>Learning an autoencoder</a:t>
            </a:r>
            <a:endParaRPr lang="fa-IR" sz="3200" b="1" dirty="0">
              <a:solidFill>
                <a:srgbClr val="0070C0"/>
              </a:solidFill>
            </a:endParaRPr>
          </a:p>
        </p:txBody>
      </p:sp>
      <p:sp>
        <p:nvSpPr>
          <p:cNvPr id="3" name="Content Placeholder 2"/>
          <p:cNvSpPr>
            <a:spLocks noGrp="1"/>
          </p:cNvSpPr>
          <p:nvPr>
            <p:ph idx="1"/>
          </p:nvPr>
        </p:nvSpPr>
        <p:spPr>
          <a:xfrm>
            <a:off x="457200" y="1166018"/>
            <a:ext cx="8229600" cy="4567238"/>
          </a:xfrm>
        </p:spPr>
        <p:style>
          <a:lnRef idx="2">
            <a:schemeClr val="accent3"/>
          </a:lnRef>
          <a:fillRef idx="1">
            <a:schemeClr val="lt1"/>
          </a:fillRef>
          <a:effectRef idx="0">
            <a:schemeClr val="accent3"/>
          </a:effectRef>
          <a:fontRef idx="minor">
            <a:schemeClr val="dk1"/>
          </a:fontRef>
        </p:style>
        <p:txBody>
          <a:bodyPr>
            <a:normAutofit lnSpcReduction="10000"/>
          </a:bodyPr>
          <a:lstStyle/>
          <a:p>
            <a:pPr algn="l" rtl="0"/>
            <a:r>
              <a:rPr lang="en-US" sz="2400" dirty="0"/>
              <a:t>The entire network </a:t>
            </a:r>
            <a:r>
              <a:rPr lang="en-US" sz="2400" dirty="0">
                <a:solidFill>
                  <a:srgbClr val="00B050"/>
                </a:solidFill>
              </a:rPr>
              <a:t>is usually trained as a whole</a:t>
            </a:r>
            <a:r>
              <a:rPr lang="en-US" sz="2400" dirty="0"/>
              <a:t>. The loss function is usually either the </a:t>
            </a:r>
            <a:r>
              <a:rPr lang="en-US" sz="2400" dirty="0">
                <a:solidFill>
                  <a:srgbClr val="00B050"/>
                </a:solidFill>
              </a:rPr>
              <a:t>mean-squared error or cross-entropy </a:t>
            </a:r>
            <a:r>
              <a:rPr lang="en-US" sz="2400" dirty="0"/>
              <a:t>between the output and the input, known as the</a:t>
            </a:r>
            <a:r>
              <a:rPr lang="en-US" sz="2400" i="1" dirty="0"/>
              <a:t> reconstruction loss</a:t>
            </a:r>
            <a:r>
              <a:rPr lang="en-US" sz="2400" dirty="0"/>
              <a:t>, which penalizes the network for creating outputs different from the input.</a:t>
            </a:r>
            <a:endParaRPr lang="fa-IR" sz="2400" dirty="0"/>
          </a:p>
          <a:p>
            <a:pPr algn="l" rtl="0"/>
            <a:r>
              <a:rPr lang="en-US" sz="2400" dirty="0"/>
              <a:t>As the encoding (which is simply the output of the hidden layer in the middle) has far less units than the input, </a:t>
            </a:r>
            <a:r>
              <a:rPr lang="en-US" sz="2400" dirty="0">
                <a:solidFill>
                  <a:srgbClr val="00B0F0"/>
                </a:solidFill>
              </a:rPr>
              <a:t>the encoder must choose to discard information</a:t>
            </a:r>
            <a:r>
              <a:rPr lang="en-US" sz="2400" dirty="0"/>
              <a:t>. The encoder learns </a:t>
            </a:r>
            <a:r>
              <a:rPr lang="en-US" sz="2400" dirty="0">
                <a:solidFill>
                  <a:srgbClr val="00B0F0"/>
                </a:solidFill>
              </a:rPr>
              <a:t>to preserve </a:t>
            </a:r>
            <a:r>
              <a:rPr lang="en-US" sz="2400" dirty="0"/>
              <a:t>as much of the </a:t>
            </a:r>
            <a:r>
              <a:rPr lang="en-US" sz="2400" dirty="0">
                <a:solidFill>
                  <a:srgbClr val="00B0F0"/>
                </a:solidFill>
              </a:rPr>
              <a:t>relevant information </a:t>
            </a:r>
            <a:r>
              <a:rPr lang="en-US" sz="2400" dirty="0"/>
              <a:t>as possible in the limited encoding, </a:t>
            </a:r>
            <a:r>
              <a:rPr lang="en-US" sz="2400" dirty="0">
                <a:solidFill>
                  <a:srgbClr val="00B0F0"/>
                </a:solidFill>
              </a:rPr>
              <a:t>and intelligently discard irrelevant parts</a:t>
            </a:r>
            <a:r>
              <a:rPr lang="en-US" sz="2400" dirty="0"/>
              <a:t>. </a:t>
            </a:r>
            <a:r>
              <a:rPr lang="en-US" sz="2400" dirty="0">
                <a:solidFill>
                  <a:srgbClr val="FF0000"/>
                </a:solidFill>
              </a:rPr>
              <a:t>The decoder learns to take the encoding and properly reconstruct it into a full image</a:t>
            </a:r>
            <a:r>
              <a:rPr lang="en-US" sz="2400" dirty="0"/>
              <a:t>. Together, they form an </a:t>
            </a:r>
            <a:r>
              <a:rPr lang="en-US" sz="2400" dirty="0" err="1"/>
              <a:t>autoencoder</a:t>
            </a:r>
            <a:r>
              <a:rPr lang="en-US" sz="2400" dirty="0"/>
              <a:t>.</a:t>
            </a:r>
            <a:endParaRPr lang="fa-IR" sz="2400" dirty="0"/>
          </a:p>
        </p:txBody>
      </p:sp>
      <p:sp>
        <p:nvSpPr>
          <p:cNvPr id="4" name="Slide Number Placeholder 4">
            <a:extLst>
              <a:ext uri="{FF2B5EF4-FFF2-40B4-BE49-F238E27FC236}">
                <a16:creationId xmlns:a16="http://schemas.microsoft.com/office/drawing/2014/main" id="{138F731A-DFC5-41B9-960C-3340B76DD399}"/>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83</a:t>
            </a:fld>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The problem with standard </a:t>
            </a:r>
            <a:r>
              <a:rPr lang="en-US" sz="2400" b="1" dirty="0" err="1"/>
              <a:t>autoencoders</a:t>
            </a:r>
            <a:r>
              <a:rPr lang="en-US" sz="2400" b="1" dirty="0"/>
              <a:t> for generation</a:t>
            </a:r>
            <a:br>
              <a:rPr lang="en-US" sz="2400" b="1" dirty="0"/>
            </a:br>
            <a:endParaRPr lang="fa-IR" sz="2400" dirty="0"/>
          </a:p>
        </p:txBody>
      </p:sp>
      <p:sp>
        <p:nvSpPr>
          <p:cNvPr id="3" name="Content Placeholder 2"/>
          <p:cNvSpPr>
            <a:spLocks noGrp="1"/>
          </p:cNvSpPr>
          <p:nvPr>
            <p:ph idx="1"/>
          </p:nvPr>
        </p:nvSpPr>
        <p:spPr>
          <a:xfrm>
            <a:off x="500034" y="1071546"/>
            <a:ext cx="8229600" cy="4525963"/>
          </a:xfrm>
        </p:spPr>
        <p:txBody>
          <a:bodyPr>
            <a:normAutofit/>
          </a:bodyPr>
          <a:lstStyle/>
          <a:p>
            <a:pPr algn="l" rtl="0"/>
            <a:r>
              <a:rPr lang="en-US" sz="2000" dirty="0"/>
              <a:t>The fundamental problem with </a:t>
            </a:r>
            <a:r>
              <a:rPr lang="en-US" sz="2000" dirty="0" err="1"/>
              <a:t>autoencoders</a:t>
            </a:r>
            <a:r>
              <a:rPr lang="en-US" sz="2000" dirty="0"/>
              <a:t>, for generation, is that </a:t>
            </a:r>
            <a:r>
              <a:rPr lang="en-US" sz="2000" dirty="0">
                <a:solidFill>
                  <a:srgbClr val="00B0F0"/>
                </a:solidFill>
              </a:rPr>
              <a:t>the latent space </a:t>
            </a:r>
            <a:r>
              <a:rPr lang="en-US" sz="2000" dirty="0"/>
              <a:t>they convert their inputs to and where their encoded vectors lie, </a:t>
            </a:r>
            <a:r>
              <a:rPr lang="en-US" sz="2000" dirty="0">
                <a:solidFill>
                  <a:srgbClr val="00B0F0"/>
                </a:solidFill>
              </a:rPr>
              <a:t>may not be continuous</a:t>
            </a:r>
            <a:r>
              <a:rPr lang="en-US" sz="2000" dirty="0"/>
              <a:t>, or </a:t>
            </a:r>
            <a:r>
              <a:rPr lang="en-US" sz="2000" dirty="0">
                <a:solidFill>
                  <a:srgbClr val="FF0000"/>
                </a:solidFill>
              </a:rPr>
              <a:t>allow easy interpolation</a:t>
            </a:r>
            <a:r>
              <a:rPr lang="en-US" sz="2000" dirty="0"/>
              <a:t>.</a:t>
            </a:r>
            <a:endParaRPr lang="fa-IR" sz="2000" dirty="0"/>
          </a:p>
        </p:txBody>
      </p:sp>
      <p:pic>
        <p:nvPicPr>
          <p:cNvPr id="4" name="Picture 3" descr="var5.png"/>
          <p:cNvPicPr>
            <a:picLocks noChangeAspect="1"/>
          </p:cNvPicPr>
          <p:nvPr/>
        </p:nvPicPr>
        <p:blipFill>
          <a:blip r:embed="rId3"/>
          <a:stretch>
            <a:fillRect/>
          </a:stretch>
        </p:blipFill>
        <p:spPr>
          <a:xfrm>
            <a:off x="500034" y="2071678"/>
            <a:ext cx="3382618" cy="3681416"/>
          </a:xfrm>
          <a:prstGeom prst="rect">
            <a:avLst/>
          </a:prstGeom>
        </p:spPr>
      </p:pic>
      <p:sp>
        <p:nvSpPr>
          <p:cNvPr id="5" name="Rectangle 4"/>
          <p:cNvSpPr/>
          <p:nvPr/>
        </p:nvSpPr>
        <p:spPr>
          <a:xfrm>
            <a:off x="4000496" y="2285992"/>
            <a:ext cx="4572000" cy="3293209"/>
          </a:xfrm>
          <a:prstGeom prst="rect">
            <a:avLst/>
          </a:prstGeom>
          <a:ln w="12700"/>
        </p:spPr>
        <p:style>
          <a:lnRef idx="2">
            <a:schemeClr val="accent1"/>
          </a:lnRef>
          <a:fillRef idx="1">
            <a:schemeClr val="lt1"/>
          </a:fillRef>
          <a:effectRef idx="0">
            <a:schemeClr val="accent1"/>
          </a:effectRef>
          <a:fontRef idx="minor">
            <a:schemeClr val="dk1"/>
          </a:fontRef>
        </p:style>
        <p:txBody>
          <a:bodyPr>
            <a:spAutoFit/>
          </a:bodyPr>
          <a:lstStyle/>
          <a:p>
            <a:pPr algn="l" rtl="0"/>
            <a:r>
              <a:rPr lang="en-US" sz="1600" dirty="0"/>
              <a:t>For example, training an </a:t>
            </a:r>
            <a:r>
              <a:rPr lang="en-US" sz="1600" dirty="0" err="1"/>
              <a:t>autoencoder</a:t>
            </a:r>
            <a:r>
              <a:rPr lang="en-US" sz="1600" dirty="0"/>
              <a:t> on the </a:t>
            </a:r>
            <a:r>
              <a:rPr lang="en-US" sz="1600" dirty="0">
                <a:solidFill>
                  <a:srgbClr val="00B0F0"/>
                </a:solidFill>
              </a:rPr>
              <a:t>MNIST</a:t>
            </a:r>
            <a:r>
              <a:rPr lang="en-US" sz="1600" dirty="0"/>
              <a:t> dataset, and </a:t>
            </a:r>
            <a:r>
              <a:rPr lang="en-US" sz="1600" dirty="0">
                <a:solidFill>
                  <a:srgbClr val="FF0000"/>
                </a:solidFill>
              </a:rPr>
              <a:t>visualizing the encodings from a 2D latent space reveals the formation of distinct clusters. </a:t>
            </a:r>
          </a:p>
          <a:p>
            <a:pPr algn="l" rtl="0"/>
            <a:r>
              <a:rPr lang="en-US" sz="1600" dirty="0"/>
              <a:t>This makes sense, as distinct encodings for each image type makes it far easier for the decoder to decode them. This is fine if you’re just </a:t>
            </a:r>
            <a:r>
              <a:rPr lang="en-US" sz="1600" i="1" dirty="0"/>
              <a:t>replicating</a:t>
            </a:r>
            <a:r>
              <a:rPr lang="en-US" sz="1600" dirty="0"/>
              <a:t> the same images.</a:t>
            </a:r>
          </a:p>
          <a:p>
            <a:pPr algn="l" rtl="0"/>
            <a:r>
              <a:rPr lang="en-US" sz="1600" dirty="0"/>
              <a:t>But </a:t>
            </a:r>
            <a:r>
              <a:rPr lang="en-US" sz="1600" dirty="0">
                <a:solidFill>
                  <a:srgbClr val="0070C0"/>
                </a:solidFill>
              </a:rPr>
              <a:t>when you’re building a </a:t>
            </a:r>
            <a:r>
              <a:rPr lang="en-US" sz="1600" i="1" dirty="0">
                <a:solidFill>
                  <a:srgbClr val="0070C0"/>
                </a:solidFill>
              </a:rPr>
              <a:t>generative </a:t>
            </a:r>
            <a:r>
              <a:rPr lang="en-US" sz="1600" dirty="0">
                <a:solidFill>
                  <a:srgbClr val="0070C0"/>
                </a:solidFill>
              </a:rPr>
              <a:t>model, you </a:t>
            </a:r>
            <a:r>
              <a:rPr lang="en-US" sz="1600" b="1" dirty="0">
                <a:solidFill>
                  <a:srgbClr val="0070C0"/>
                </a:solidFill>
              </a:rPr>
              <a:t>don’t</a:t>
            </a:r>
            <a:r>
              <a:rPr lang="en-US" sz="1600" dirty="0">
                <a:solidFill>
                  <a:srgbClr val="0070C0"/>
                </a:solidFill>
              </a:rPr>
              <a:t> want to prepare to </a:t>
            </a:r>
            <a:r>
              <a:rPr lang="en-US" sz="1600" i="1" dirty="0">
                <a:solidFill>
                  <a:srgbClr val="0070C0"/>
                </a:solidFill>
              </a:rPr>
              <a:t>replicate</a:t>
            </a:r>
            <a:r>
              <a:rPr lang="en-US" sz="1600" dirty="0">
                <a:solidFill>
                  <a:srgbClr val="0070C0"/>
                </a:solidFill>
              </a:rPr>
              <a:t> the same image you put in.</a:t>
            </a:r>
            <a:r>
              <a:rPr lang="en-US" sz="1600" dirty="0"/>
              <a:t> You want to randomly sample from the latent space, or generate variations on an input image, from a continuous latent space.</a:t>
            </a:r>
          </a:p>
        </p:txBody>
      </p:sp>
      <p:sp>
        <p:nvSpPr>
          <p:cNvPr id="6" name="Rectangle 5"/>
          <p:cNvSpPr/>
          <p:nvPr/>
        </p:nvSpPr>
        <p:spPr>
          <a:xfrm>
            <a:off x="457200" y="5686645"/>
            <a:ext cx="8363272" cy="738664"/>
          </a:xfrm>
          <a:prstGeom prst="rect">
            <a:avLst/>
          </a:prstGeom>
          <a:ln w="12700">
            <a:solidFill>
              <a:schemeClr val="accent1"/>
            </a:solidFill>
            <a:prstDash val="dash"/>
          </a:ln>
        </p:spPr>
        <p:style>
          <a:lnRef idx="2">
            <a:schemeClr val="accent2"/>
          </a:lnRef>
          <a:fillRef idx="1">
            <a:schemeClr val="lt1"/>
          </a:fillRef>
          <a:effectRef idx="0">
            <a:schemeClr val="accent2"/>
          </a:effectRef>
          <a:fontRef idx="minor">
            <a:schemeClr val="dk1"/>
          </a:fontRef>
        </p:style>
        <p:txBody>
          <a:bodyPr wrap="square">
            <a:spAutoFit/>
          </a:bodyPr>
          <a:lstStyle/>
          <a:p>
            <a:pPr algn="l" rtl="0"/>
            <a:r>
              <a:rPr lang="en-US" sz="1400" dirty="0"/>
              <a:t>If the space has discontinuities (</a:t>
            </a:r>
            <a:r>
              <a:rPr lang="en-US" sz="1400" dirty="0" err="1"/>
              <a:t>eg</a:t>
            </a:r>
            <a:r>
              <a:rPr lang="en-US" sz="1400" dirty="0"/>
              <a:t>. gaps between clusters) and you sample/generate a variation from there, the decoder will simply generate an unrealistic output, </a:t>
            </a:r>
            <a:r>
              <a:rPr lang="en-US" sz="1400" dirty="0">
                <a:solidFill>
                  <a:srgbClr val="FF0000"/>
                </a:solidFill>
              </a:rPr>
              <a:t>because the decoder has </a:t>
            </a:r>
            <a:r>
              <a:rPr lang="en-US" sz="1400" i="1" dirty="0">
                <a:solidFill>
                  <a:srgbClr val="FF0000"/>
                </a:solidFill>
              </a:rPr>
              <a:t>no idea </a:t>
            </a:r>
            <a:r>
              <a:rPr lang="en-US" sz="1400" dirty="0">
                <a:solidFill>
                  <a:srgbClr val="FF0000"/>
                </a:solidFill>
              </a:rPr>
              <a:t>how to deal with that region of the latent space</a:t>
            </a:r>
            <a:r>
              <a:rPr lang="en-US" sz="1400" dirty="0"/>
              <a:t>. During training, it </a:t>
            </a:r>
            <a:r>
              <a:rPr lang="en-US" sz="1400" i="1" dirty="0"/>
              <a:t>never saw</a:t>
            </a:r>
            <a:r>
              <a:rPr lang="en-US" sz="1400" dirty="0"/>
              <a:t> encoded vectors coming from that region of latent space.</a:t>
            </a:r>
            <a:endParaRPr lang="fa-IR" sz="1400" dirty="0"/>
          </a:p>
        </p:txBody>
      </p:sp>
      <p:sp>
        <p:nvSpPr>
          <p:cNvPr id="7" name="Slide Number Placeholder 4">
            <a:extLst>
              <a:ext uri="{FF2B5EF4-FFF2-40B4-BE49-F238E27FC236}">
                <a16:creationId xmlns:a16="http://schemas.microsoft.com/office/drawing/2014/main" id="{F8990277-2C3D-4ECE-A43B-5520A14CB800}"/>
              </a:ext>
            </a:extLst>
          </p:cNvPr>
          <p:cNvSpPr>
            <a:spLocks noGrp="1"/>
          </p:cNvSpPr>
          <p:nvPr>
            <p:ph type="sldNum" sz="quarter" idx="12"/>
          </p:nvPr>
        </p:nvSpPr>
        <p:spPr>
          <a:xfrm>
            <a:off x="6293296" y="6525344"/>
            <a:ext cx="2743200" cy="365125"/>
          </a:xfrm>
        </p:spPr>
        <p:txBody>
          <a:bodyPr/>
          <a:lstStyle/>
          <a:p>
            <a:pPr algn="just"/>
            <a:fld id="{9FE76401-193A-461A-8740-2C5659B6B939}" type="slidenum">
              <a:rPr lang="en-US" smtClean="0"/>
              <a:pPr algn="just"/>
              <a:t>84</a:t>
            </a:fld>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err="1">
                <a:solidFill>
                  <a:srgbClr val="FF0000"/>
                </a:solidFill>
              </a:rPr>
              <a:t>Variational</a:t>
            </a:r>
            <a:r>
              <a:rPr lang="en-US" sz="2400" b="1" dirty="0">
                <a:solidFill>
                  <a:srgbClr val="FF0000"/>
                </a:solidFill>
              </a:rPr>
              <a:t> </a:t>
            </a:r>
            <a:r>
              <a:rPr lang="en-US" sz="2400" b="1" dirty="0" err="1">
                <a:solidFill>
                  <a:srgbClr val="FF0000"/>
                </a:solidFill>
              </a:rPr>
              <a:t>Autoencoders</a:t>
            </a:r>
            <a:br>
              <a:rPr lang="en-US" sz="2400" b="1" dirty="0">
                <a:solidFill>
                  <a:srgbClr val="FF0000"/>
                </a:solidFill>
              </a:rPr>
            </a:br>
            <a:endParaRPr lang="fa-IR" sz="2400" dirty="0">
              <a:solidFill>
                <a:srgbClr val="FF0000"/>
              </a:solidFill>
            </a:endParaRPr>
          </a:p>
        </p:txBody>
      </p:sp>
      <p:sp>
        <p:nvSpPr>
          <p:cNvPr id="3" name="Content Placeholder 2"/>
          <p:cNvSpPr>
            <a:spLocks noGrp="1"/>
          </p:cNvSpPr>
          <p:nvPr>
            <p:ph idx="1"/>
          </p:nvPr>
        </p:nvSpPr>
        <p:spPr>
          <a:xfrm>
            <a:off x="357758" y="1214422"/>
            <a:ext cx="4785746" cy="4525963"/>
          </a:xfrm>
        </p:spPr>
        <p:txBody>
          <a:bodyPr>
            <a:normAutofit lnSpcReduction="10000"/>
          </a:bodyPr>
          <a:lstStyle/>
          <a:p>
            <a:pPr algn="l" rtl="0"/>
            <a:r>
              <a:rPr lang="en-US" sz="2000" dirty="0" err="1">
                <a:solidFill>
                  <a:srgbClr val="0070C0"/>
                </a:solidFill>
              </a:rPr>
              <a:t>Variational</a:t>
            </a:r>
            <a:r>
              <a:rPr lang="en-US" sz="2000" dirty="0">
                <a:solidFill>
                  <a:srgbClr val="0070C0"/>
                </a:solidFill>
              </a:rPr>
              <a:t> </a:t>
            </a:r>
            <a:r>
              <a:rPr lang="en-US" sz="2000" dirty="0" err="1">
                <a:solidFill>
                  <a:srgbClr val="0070C0"/>
                </a:solidFill>
              </a:rPr>
              <a:t>Autoencoders</a:t>
            </a:r>
            <a:r>
              <a:rPr lang="en-US" sz="2000" dirty="0">
                <a:solidFill>
                  <a:srgbClr val="0070C0"/>
                </a:solidFill>
              </a:rPr>
              <a:t> (VAEs) have one fundamentally unique property that separates them from vanilla </a:t>
            </a:r>
            <a:r>
              <a:rPr lang="en-US" sz="2000" dirty="0" err="1">
                <a:solidFill>
                  <a:srgbClr val="0070C0"/>
                </a:solidFill>
              </a:rPr>
              <a:t>autoencoders</a:t>
            </a:r>
            <a:r>
              <a:rPr lang="en-US" sz="2000" dirty="0">
                <a:solidFill>
                  <a:srgbClr val="0070C0"/>
                </a:solidFill>
              </a:rPr>
              <a:t>, and it is this property that makes them so useful for generative modeling: their latent spaces are, </a:t>
            </a:r>
            <a:r>
              <a:rPr lang="en-US" sz="2000" i="1" dirty="0">
                <a:solidFill>
                  <a:srgbClr val="0070C0"/>
                </a:solidFill>
              </a:rPr>
              <a:t>by design, </a:t>
            </a:r>
            <a:r>
              <a:rPr lang="en-US" sz="2000" dirty="0">
                <a:solidFill>
                  <a:srgbClr val="0070C0"/>
                </a:solidFill>
              </a:rPr>
              <a:t>continuous, allowing easy random sampling and interpolation.</a:t>
            </a:r>
          </a:p>
          <a:p>
            <a:pPr algn="l" rtl="0"/>
            <a:r>
              <a:rPr lang="en-US" sz="2000" dirty="0"/>
              <a:t>It achieves this by doing something that seems rather surprising at first: making its encoder not output an encoding vector of size</a:t>
            </a:r>
            <a:r>
              <a:rPr lang="en-US" sz="2000" i="1" dirty="0"/>
              <a:t> n, </a:t>
            </a:r>
            <a:r>
              <a:rPr lang="en-US" sz="2000" dirty="0"/>
              <a:t>rather, outputting two vectors of size n: a vector of means</a:t>
            </a:r>
            <a:r>
              <a:rPr lang="en-US" sz="2000" b="1" dirty="0"/>
              <a:t>, μ</a:t>
            </a:r>
            <a:r>
              <a:rPr lang="en-US" sz="2000" dirty="0"/>
              <a:t>, and another vector of standard deviations, </a:t>
            </a:r>
            <a:r>
              <a:rPr lang="en-US" sz="2000" b="1" dirty="0"/>
              <a:t>σ</a:t>
            </a:r>
            <a:r>
              <a:rPr lang="en-US" sz="2000" dirty="0"/>
              <a:t>.</a:t>
            </a:r>
          </a:p>
          <a:p>
            <a:endParaRPr lang="fa-IR" dirty="0"/>
          </a:p>
        </p:txBody>
      </p:sp>
      <p:pic>
        <p:nvPicPr>
          <p:cNvPr id="4" name="Picture 3" descr="var6.png"/>
          <p:cNvPicPr>
            <a:picLocks noChangeAspect="1"/>
          </p:cNvPicPr>
          <p:nvPr/>
        </p:nvPicPr>
        <p:blipFill>
          <a:blip r:embed="rId3"/>
          <a:stretch>
            <a:fillRect/>
          </a:stretch>
        </p:blipFill>
        <p:spPr>
          <a:xfrm>
            <a:off x="5186338" y="1214422"/>
            <a:ext cx="3599904" cy="4158794"/>
          </a:xfrm>
          <a:prstGeom prst="rect">
            <a:avLst/>
          </a:prstGeom>
        </p:spPr>
      </p:pic>
      <p:sp>
        <p:nvSpPr>
          <p:cNvPr id="5" name="Slide Number Placeholder 4">
            <a:extLst>
              <a:ext uri="{FF2B5EF4-FFF2-40B4-BE49-F238E27FC236}">
                <a16:creationId xmlns:a16="http://schemas.microsoft.com/office/drawing/2014/main" id="{2E17A4BA-EA5C-441A-A047-D0EF611894E4}"/>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85</a:t>
            </a:fld>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908720"/>
            <a:ext cx="8229600" cy="4968552"/>
          </a:xfrm>
        </p:spPr>
        <p:txBody>
          <a:bodyPr/>
          <a:lstStyle/>
          <a:p>
            <a:pPr algn="l" rtl="0"/>
            <a:r>
              <a:rPr lang="en-US" sz="2000" dirty="0"/>
              <a:t>They form the parameters of a vector of random variables of length n, with the </a:t>
            </a:r>
            <a:r>
              <a:rPr lang="en-US" sz="2000" i="1" dirty="0" err="1"/>
              <a:t>i</a:t>
            </a:r>
            <a:r>
              <a:rPr lang="en-US" sz="2000" i="1" dirty="0"/>
              <a:t> </a:t>
            </a:r>
            <a:r>
              <a:rPr lang="en-US" sz="2000" dirty="0" err="1"/>
              <a:t>th</a:t>
            </a:r>
            <a:r>
              <a:rPr lang="en-US" sz="2000" dirty="0"/>
              <a:t> element of </a:t>
            </a:r>
            <a:r>
              <a:rPr lang="en-US" sz="2000" b="1" dirty="0"/>
              <a:t>μ</a:t>
            </a:r>
            <a:r>
              <a:rPr lang="en-US" sz="2000" dirty="0"/>
              <a:t> and </a:t>
            </a:r>
            <a:r>
              <a:rPr lang="en-US" sz="2000" b="1" dirty="0"/>
              <a:t>σ </a:t>
            </a:r>
            <a:r>
              <a:rPr lang="en-US" sz="2000" dirty="0"/>
              <a:t>being the mean and standard deviation of the</a:t>
            </a:r>
            <a:r>
              <a:rPr lang="en-US" sz="2000" i="1" dirty="0"/>
              <a:t> </a:t>
            </a:r>
            <a:r>
              <a:rPr lang="en-US" sz="2000" i="1" dirty="0" err="1"/>
              <a:t>i</a:t>
            </a:r>
            <a:r>
              <a:rPr lang="en-US" sz="2000" i="1" dirty="0"/>
              <a:t> </a:t>
            </a:r>
            <a:r>
              <a:rPr lang="en-US" sz="2000" dirty="0" err="1"/>
              <a:t>th</a:t>
            </a:r>
            <a:r>
              <a:rPr lang="en-US" sz="2000" dirty="0"/>
              <a:t> random variable, </a:t>
            </a:r>
            <a:r>
              <a:rPr lang="en-US" sz="2000" b="1" dirty="0"/>
              <a:t>X </a:t>
            </a:r>
            <a:r>
              <a:rPr lang="en-US" sz="2000" dirty="0" err="1"/>
              <a:t>i</a:t>
            </a:r>
            <a:r>
              <a:rPr lang="en-US" sz="2000" dirty="0"/>
              <a:t>, from which we sample, to obtain the sampled encoding which we pass onward to the decoder:</a:t>
            </a:r>
          </a:p>
          <a:p>
            <a:pPr algn="l" rtl="0"/>
            <a:endParaRPr lang="en-US" sz="2000" dirty="0"/>
          </a:p>
          <a:p>
            <a:pPr algn="l" rtl="0"/>
            <a:endParaRPr lang="en-US" sz="2000" dirty="0"/>
          </a:p>
          <a:p>
            <a:pPr algn="l" rtl="0"/>
            <a:endParaRPr lang="en-US" sz="2000" dirty="0"/>
          </a:p>
          <a:p>
            <a:pPr algn="l" rtl="0"/>
            <a:endParaRPr lang="en-US" sz="2000" dirty="0"/>
          </a:p>
          <a:p>
            <a:pPr algn="l" rtl="0"/>
            <a:endParaRPr lang="en-US" sz="2000" dirty="0"/>
          </a:p>
          <a:p>
            <a:pPr algn="l" rtl="0"/>
            <a:endParaRPr lang="en-US" sz="2000" dirty="0"/>
          </a:p>
          <a:p>
            <a:pPr algn="l" rtl="0"/>
            <a:endParaRPr lang="en-US" sz="2000" dirty="0"/>
          </a:p>
          <a:p>
            <a:pPr algn="l" rtl="0"/>
            <a:endParaRPr lang="en-US" sz="2000" dirty="0"/>
          </a:p>
          <a:p>
            <a:pPr algn="l" rtl="0"/>
            <a:r>
              <a:rPr lang="en-US" sz="2000" dirty="0"/>
              <a:t>Stochastically generating encoding vectors</a:t>
            </a:r>
            <a:endParaRPr lang="fa-IR" dirty="0"/>
          </a:p>
        </p:txBody>
      </p:sp>
      <p:pic>
        <p:nvPicPr>
          <p:cNvPr id="4" name="Picture 3" descr="var7.png"/>
          <p:cNvPicPr>
            <a:picLocks noChangeAspect="1"/>
          </p:cNvPicPr>
          <p:nvPr/>
        </p:nvPicPr>
        <p:blipFill>
          <a:blip r:embed="rId3"/>
          <a:stretch>
            <a:fillRect/>
          </a:stretch>
        </p:blipFill>
        <p:spPr>
          <a:xfrm>
            <a:off x="971600" y="2263895"/>
            <a:ext cx="4879345" cy="2610450"/>
          </a:xfrm>
          <a:prstGeom prst="rect">
            <a:avLst/>
          </a:prstGeom>
        </p:spPr>
      </p:pic>
      <p:sp>
        <p:nvSpPr>
          <p:cNvPr id="5" name="Slide Number Placeholder 4">
            <a:extLst>
              <a:ext uri="{FF2B5EF4-FFF2-40B4-BE49-F238E27FC236}">
                <a16:creationId xmlns:a16="http://schemas.microsoft.com/office/drawing/2014/main" id="{2C2FE3D5-515D-4E92-A76F-A8D4F71ECD14}"/>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86</a:t>
            </a:fld>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9856"/>
            <a:ext cx="8229600" cy="4525963"/>
          </a:xfrm>
        </p:spPr>
        <p:txBody>
          <a:bodyPr>
            <a:normAutofit/>
          </a:bodyPr>
          <a:lstStyle/>
          <a:p>
            <a:pPr algn="l" rtl="0"/>
            <a:r>
              <a:rPr lang="en-US" sz="2000" dirty="0"/>
              <a:t>This stochastic generation means, that even for the same input, while the mean and standard deviations remain the same, the actual encoding will somewhat vary on every single pass simply due to sampling.</a:t>
            </a:r>
            <a:endParaRPr lang="fa-IR" sz="2000" dirty="0"/>
          </a:p>
        </p:txBody>
      </p:sp>
      <p:pic>
        <p:nvPicPr>
          <p:cNvPr id="4" name="Picture 3" descr="var8.png"/>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100717" y="2132856"/>
            <a:ext cx="6942565" cy="3887837"/>
          </a:xfrm>
          <a:prstGeom prst="rect">
            <a:avLst/>
          </a:prstGeom>
        </p:spPr>
      </p:pic>
      <p:sp>
        <p:nvSpPr>
          <p:cNvPr id="5" name="Slide Number Placeholder 4">
            <a:extLst>
              <a:ext uri="{FF2B5EF4-FFF2-40B4-BE49-F238E27FC236}">
                <a16:creationId xmlns:a16="http://schemas.microsoft.com/office/drawing/2014/main" id="{396EA09C-491A-40DF-9D45-0E8200CEBDD6}"/>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87</a:t>
            </a:fld>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4525963"/>
          </a:xfrm>
        </p:spPr>
        <p:txBody>
          <a:bodyPr>
            <a:normAutofit fontScale="77500" lnSpcReduction="20000"/>
          </a:bodyPr>
          <a:lstStyle/>
          <a:p>
            <a:pPr algn="l" rtl="0"/>
            <a:r>
              <a:rPr lang="en-US" dirty="0"/>
              <a:t>Intuitively, </a:t>
            </a:r>
            <a:r>
              <a:rPr lang="en-US" dirty="0">
                <a:solidFill>
                  <a:srgbClr val="FF0000"/>
                </a:solidFill>
              </a:rPr>
              <a:t>the mean vector controls where the encoding of an input should be centered around</a:t>
            </a:r>
            <a:r>
              <a:rPr lang="en-US" dirty="0"/>
              <a:t>, </a:t>
            </a:r>
            <a:r>
              <a:rPr lang="en-US" dirty="0">
                <a:solidFill>
                  <a:srgbClr val="00B0F0"/>
                </a:solidFill>
              </a:rPr>
              <a:t>while the standard deviation controls the “area”, how much from the mean the encoding can vary.</a:t>
            </a:r>
          </a:p>
          <a:p>
            <a:pPr algn="l" rtl="0"/>
            <a:r>
              <a:rPr lang="en-US" dirty="0"/>
              <a:t> As encodings are generated at random from anywhere inside the “circle” (the distribution), the decoder learns that not only is a single point in latent space referring to a sample of that class, but all nearby points refer to the same as well. </a:t>
            </a:r>
          </a:p>
          <a:p>
            <a:pPr algn="l" rtl="0"/>
            <a:r>
              <a:rPr lang="en-US" dirty="0"/>
              <a:t>This allows the decoder to not just decode single, specific encodings in the latent space (leaving the decodable latent space discontinuous), but ones that slightly vary too, as the decoder is exposed to a range of variations of the encoding of the same input during training. </a:t>
            </a:r>
            <a:endParaRPr lang="fa-IR" dirty="0"/>
          </a:p>
        </p:txBody>
      </p:sp>
      <p:sp>
        <p:nvSpPr>
          <p:cNvPr id="4" name="Slide Number Placeholder 4">
            <a:extLst>
              <a:ext uri="{FF2B5EF4-FFF2-40B4-BE49-F238E27FC236}">
                <a16:creationId xmlns:a16="http://schemas.microsoft.com/office/drawing/2014/main" id="{75F1E652-6860-4118-A155-A844300D3276}"/>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368" y="1088740"/>
            <a:ext cx="8291264" cy="4680520"/>
          </a:xfrm>
        </p:spPr>
        <p:txBody>
          <a:bodyPr>
            <a:normAutofit fontScale="92500"/>
          </a:bodyPr>
          <a:lstStyle/>
          <a:p>
            <a:pPr algn="l" rtl="0"/>
            <a:r>
              <a:rPr lang="en-US" sz="2400" dirty="0"/>
              <a:t>The model is now exposed to a certain degree of local variation by varying the encoding of one sample, resulting in smooth latent spaces on a local scale, that is, for similar samples.</a:t>
            </a:r>
          </a:p>
          <a:p>
            <a:pPr algn="l" rtl="0"/>
            <a:r>
              <a:rPr lang="en-US" sz="2400" dirty="0"/>
              <a:t> Ideally, we want overlap between samples that are not very similar too, in order to interpolate </a:t>
            </a:r>
            <a:r>
              <a:rPr lang="en-US" sz="2400" i="1" dirty="0"/>
              <a:t>between</a:t>
            </a:r>
            <a:r>
              <a:rPr lang="en-US" sz="2400" dirty="0"/>
              <a:t> classes.</a:t>
            </a:r>
          </a:p>
          <a:p>
            <a:pPr algn="l" rtl="0"/>
            <a:r>
              <a:rPr lang="en-US" sz="2400" dirty="0"/>
              <a:t>However, since there are</a:t>
            </a:r>
            <a:r>
              <a:rPr lang="en-US" sz="2400" i="1" dirty="0"/>
              <a:t> no limits</a:t>
            </a:r>
            <a:r>
              <a:rPr lang="en-US" sz="2400" b="1" dirty="0"/>
              <a:t> </a:t>
            </a:r>
            <a:r>
              <a:rPr lang="en-US" sz="2400" dirty="0"/>
              <a:t>on what values</a:t>
            </a:r>
            <a:r>
              <a:rPr lang="en-US" sz="2400" b="1" dirty="0"/>
              <a:t> </a:t>
            </a:r>
            <a:r>
              <a:rPr lang="en-US" sz="2400" dirty="0"/>
              <a:t>vectors </a:t>
            </a:r>
            <a:r>
              <a:rPr lang="en-US" sz="2400" b="1" dirty="0"/>
              <a:t>μ</a:t>
            </a:r>
            <a:r>
              <a:rPr lang="en-US" sz="2400" dirty="0"/>
              <a:t> and </a:t>
            </a:r>
            <a:r>
              <a:rPr lang="en-US" sz="2400" b="1" dirty="0"/>
              <a:t>σ</a:t>
            </a:r>
            <a:r>
              <a:rPr lang="en-US" sz="2400" dirty="0"/>
              <a:t> can take on, the encoder can learn to generate very different </a:t>
            </a:r>
            <a:r>
              <a:rPr lang="en-US" sz="2400" b="1" dirty="0"/>
              <a:t>μ</a:t>
            </a:r>
            <a:r>
              <a:rPr lang="en-US" sz="2400" dirty="0"/>
              <a:t> for different classes, clustering them apart, and minimize </a:t>
            </a:r>
            <a:r>
              <a:rPr lang="en-US" sz="2400" b="1" dirty="0"/>
              <a:t>σ</a:t>
            </a:r>
            <a:r>
              <a:rPr lang="en-US" sz="2400" dirty="0"/>
              <a:t>, making sure the encodings themselves don’t vary much for the same sample (that is, less uncertainty for the decoder). </a:t>
            </a:r>
          </a:p>
          <a:p>
            <a:pPr algn="l" rtl="0"/>
            <a:r>
              <a:rPr lang="en-US" sz="2400" dirty="0"/>
              <a:t>This allows the decoder to efficiently reconstruct the </a:t>
            </a:r>
            <a:r>
              <a:rPr lang="en-US" sz="2400" i="1" dirty="0"/>
              <a:t>training</a:t>
            </a:r>
            <a:r>
              <a:rPr lang="en-US" sz="2400" dirty="0"/>
              <a:t> data.</a:t>
            </a:r>
            <a:endParaRPr lang="fa-IR" sz="2400" dirty="0"/>
          </a:p>
        </p:txBody>
      </p:sp>
      <p:sp>
        <p:nvSpPr>
          <p:cNvPr id="4" name="Slide Number Placeholder 4">
            <a:extLst>
              <a:ext uri="{FF2B5EF4-FFF2-40B4-BE49-F238E27FC236}">
                <a16:creationId xmlns:a16="http://schemas.microsoft.com/office/drawing/2014/main" id="{2B8BECD6-E7AB-48C1-A071-893EBDD98F7F}"/>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89</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4257675" y="571480"/>
            <a:ext cx="4886325" cy="5934075"/>
          </a:xfrm>
          <a:prstGeom prst="rect">
            <a:avLst/>
          </a:prstGeom>
          <a:noFill/>
          <a:ln w="9525">
            <a:solidFill>
              <a:srgbClr val="00B050"/>
            </a:solid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71439" y="714356"/>
            <a:ext cx="4143371" cy="1928826"/>
          </a:xfrm>
          <a:prstGeom prst="rect">
            <a:avLst/>
          </a:prstGeom>
          <a:noFill/>
          <a:ln w="9525">
            <a:noFill/>
            <a:miter lim="800000"/>
            <a:headEnd/>
            <a:tailEnd/>
          </a:ln>
          <a:effectLst/>
        </p:spPr>
      </p:pic>
      <p:pic>
        <p:nvPicPr>
          <p:cNvPr id="4" name="Picture 4"/>
          <p:cNvPicPr>
            <a:picLocks noChangeAspect="1" noChangeArrowheads="1"/>
          </p:cNvPicPr>
          <p:nvPr/>
        </p:nvPicPr>
        <p:blipFill>
          <a:blip r:embed="rId4"/>
          <a:srcRect/>
          <a:stretch>
            <a:fillRect/>
          </a:stretch>
        </p:blipFill>
        <p:spPr bwMode="auto">
          <a:xfrm>
            <a:off x="14285" y="2686051"/>
            <a:ext cx="4200525" cy="885825"/>
          </a:xfrm>
          <a:prstGeom prst="rect">
            <a:avLst/>
          </a:prstGeom>
          <a:noFill/>
          <a:ln w="9525">
            <a:noFill/>
            <a:miter lim="800000"/>
            <a:headEnd/>
            <a:tailEnd/>
          </a:ln>
          <a:effectLst/>
        </p:spPr>
      </p:pic>
      <p:sp>
        <p:nvSpPr>
          <p:cNvPr id="5" name="Rectangle 4"/>
          <p:cNvSpPr/>
          <p:nvPr/>
        </p:nvSpPr>
        <p:spPr>
          <a:xfrm>
            <a:off x="0" y="642918"/>
            <a:ext cx="4214810" cy="3429024"/>
          </a:xfrm>
          <a:prstGeom prst="rect">
            <a:avLst/>
          </a:prstGeom>
          <a:noFill/>
          <a:ln/>
        </p:spPr>
        <p:style>
          <a:lnRef idx="2">
            <a:schemeClr val="accent3"/>
          </a:lnRef>
          <a:fillRef idx="1">
            <a:schemeClr val="lt1"/>
          </a:fillRef>
          <a:effectRef idx="0">
            <a:schemeClr val="accent3"/>
          </a:effectRef>
          <a:fontRef idx="minor">
            <a:schemeClr val="dk1"/>
          </a:fontRef>
        </p:style>
        <p:txBody>
          <a:bodyPr rtlCol="1" anchor="ctr"/>
          <a:lstStyle/>
          <a:p>
            <a:pPr algn="ctr"/>
            <a:endParaRPr lang="fa-IR"/>
          </a:p>
        </p:txBody>
      </p:sp>
      <p:sp>
        <p:nvSpPr>
          <p:cNvPr id="6" name="Slide Number Placeholder 4">
            <a:extLst>
              <a:ext uri="{FF2B5EF4-FFF2-40B4-BE49-F238E27FC236}">
                <a16:creationId xmlns:a16="http://schemas.microsoft.com/office/drawing/2014/main" id="{F87CFB6C-B60A-48AC-9564-E6E30D86D763}"/>
              </a:ext>
            </a:extLst>
          </p:cNvPr>
          <p:cNvSpPr>
            <a:spLocks noGrp="1"/>
          </p:cNvSpPr>
          <p:nvPr>
            <p:ph type="sldNum" sz="quarter" idx="12"/>
          </p:nvPr>
        </p:nvSpPr>
        <p:spPr>
          <a:xfrm>
            <a:off x="6293296" y="6520259"/>
            <a:ext cx="2743200" cy="365125"/>
          </a:xfrm>
        </p:spPr>
        <p:txBody>
          <a:bodyPr/>
          <a:lstStyle/>
          <a:p>
            <a:pPr algn="just"/>
            <a:fld id="{9FE76401-193A-461A-8740-2C5659B6B939}" type="slidenum">
              <a:rPr lang="en-US" smtClean="0"/>
              <a:pPr algn="just"/>
              <a:t>9</a:t>
            </a:fld>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38105"/>
            <a:ext cx="8229600" cy="2357454"/>
          </a:xfrm>
        </p:spPr>
        <p:txBody>
          <a:bodyPr>
            <a:normAutofit/>
          </a:bodyPr>
          <a:lstStyle/>
          <a:p>
            <a:pPr algn="l" rtl="0"/>
            <a:r>
              <a:rPr lang="en-US" sz="2400" dirty="0"/>
              <a:t>What we ideally want are encodings, </a:t>
            </a:r>
            <a:r>
              <a:rPr lang="en-US" sz="2400" i="1" dirty="0"/>
              <a:t>all</a:t>
            </a:r>
            <a:r>
              <a:rPr lang="en-US" sz="2400" dirty="0"/>
              <a:t> of which are as close as possible to each other while still being distinct, allowing smooth interpolation, and enabling the construction of </a:t>
            </a:r>
            <a:r>
              <a:rPr lang="en-US" sz="2400" i="1" dirty="0"/>
              <a:t>new </a:t>
            </a:r>
            <a:r>
              <a:rPr lang="en-US" sz="2400" dirty="0"/>
              <a:t>samples.</a:t>
            </a:r>
            <a:endParaRPr lang="fa-IR" sz="2400" dirty="0"/>
          </a:p>
        </p:txBody>
      </p:sp>
      <p:pic>
        <p:nvPicPr>
          <p:cNvPr id="4" name="Picture 3" descr="var9.png"/>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297390" y="2420888"/>
            <a:ext cx="6549220" cy="3528392"/>
          </a:xfrm>
          <a:prstGeom prst="rect">
            <a:avLst/>
          </a:prstGeom>
        </p:spPr>
      </p:pic>
      <p:sp>
        <p:nvSpPr>
          <p:cNvPr id="5" name="Slide Number Placeholder 4">
            <a:extLst>
              <a:ext uri="{FF2B5EF4-FFF2-40B4-BE49-F238E27FC236}">
                <a16:creationId xmlns:a16="http://schemas.microsoft.com/office/drawing/2014/main" id="{B752FFE7-F7FE-44D5-9EBA-C62CB207E697}"/>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90</a:t>
            </a:fld>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loss function :</a:t>
            </a:r>
            <a:br>
              <a:rPr lang="en-US" sz="2400" dirty="0"/>
            </a:br>
            <a:r>
              <a:rPr lang="en-US" sz="2400" dirty="0" err="1"/>
              <a:t>Kullback–Leibler</a:t>
            </a:r>
            <a:r>
              <a:rPr lang="en-US" sz="2400" dirty="0"/>
              <a:t> divergence</a:t>
            </a:r>
            <a:endParaRPr lang="fa-IR" sz="2400" dirty="0"/>
          </a:p>
        </p:txBody>
      </p:sp>
      <p:sp>
        <p:nvSpPr>
          <p:cNvPr id="3" name="Content Placeholder 2"/>
          <p:cNvSpPr>
            <a:spLocks noGrp="1"/>
          </p:cNvSpPr>
          <p:nvPr>
            <p:ph idx="1"/>
          </p:nvPr>
        </p:nvSpPr>
        <p:spPr/>
        <p:txBody>
          <a:bodyPr>
            <a:normAutofit/>
          </a:bodyPr>
          <a:lstStyle/>
          <a:p>
            <a:pPr algn="l" rtl="0"/>
            <a:r>
              <a:rPr lang="en-US" sz="1800" dirty="0"/>
              <a:t>In order to force this, we introduce the </a:t>
            </a:r>
            <a:r>
              <a:rPr lang="en-US" sz="1800" dirty="0" err="1"/>
              <a:t>Kullback–Leibler</a:t>
            </a:r>
            <a:r>
              <a:rPr lang="en-US" sz="1800" dirty="0"/>
              <a:t> divergence (KL divergence</a:t>
            </a:r>
            <a:r>
              <a:rPr lang="en-US" sz="1800" dirty="0">
                <a:hlinkClick r:id="rId3"/>
              </a:rPr>
              <a:t>[2]</a:t>
            </a:r>
            <a:r>
              <a:rPr lang="en-US" sz="1800" dirty="0"/>
              <a:t>) into the loss function. The KL divergence between two probability distributions </a:t>
            </a:r>
            <a:r>
              <a:rPr lang="en-US" sz="1800" dirty="0">
                <a:solidFill>
                  <a:srgbClr val="FF0000"/>
                </a:solidFill>
              </a:rPr>
              <a:t>simply measures how much they </a:t>
            </a:r>
            <a:r>
              <a:rPr lang="en-US" sz="1800" i="1" dirty="0">
                <a:solidFill>
                  <a:srgbClr val="FF0000"/>
                </a:solidFill>
              </a:rPr>
              <a:t>diverge</a:t>
            </a:r>
            <a:r>
              <a:rPr lang="en-US" sz="1800" dirty="0">
                <a:solidFill>
                  <a:srgbClr val="FF0000"/>
                </a:solidFill>
              </a:rPr>
              <a:t> from each other</a:t>
            </a:r>
            <a:r>
              <a:rPr lang="en-US" sz="1800" dirty="0"/>
              <a:t>. </a:t>
            </a:r>
            <a:r>
              <a:rPr lang="en-US" sz="1800" dirty="0">
                <a:solidFill>
                  <a:srgbClr val="0070C0"/>
                </a:solidFill>
              </a:rPr>
              <a:t>Minimizing the KL divergence here means optimizing the probability distribution parameters </a:t>
            </a:r>
            <a:r>
              <a:rPr lang="en-US" sz="1800" b="1" dirty="0">
                <a:solidFill>
                  <a:srgbClr val="0070C0"/>
                </a:solidFill>
              </a:rPr>
              <a:t>(μ</a:t>
            </a:r>
            <a:r>
              <a:rPr lang="en-US" sz="1800" dirty="0">
                <a:solidFill>
                  <a:srgbClr val="0070C0"/>
                </a:solidFill>
              </a:rPr>
              <a:t> and </a:t>
            </a:r>
            <a:r>
              <a:rPr lang="en-US" sz="1800" b="1" dirty="0">
                <a:solidFill>
                  <a:srgbClr val="0070C0"/>
                </a:solidFill>
              </a:rPr>
              <a:t>σ) </a:t>
            </a:r>
            <a:r>
              <a:rPr lang="en-US" sz="1800" dirty="0">
                <a:solidFill>
                  <a:srgbClr val="0070C0"/>
                </a:solidFill>
              </a:rPr>
              <a:t>to closely resemble that of the target distribution</a:t>
            </a:r>
            <a:r>
              <a:rPr lang="en-US" sz="1800" dirty="0"/>
              <a:t>.</a:t>
            </a:r>
            <a:endParaRPr lang="fa-IR" sz="1800" dirty="0"/>
          </a:p>
        </p:txBody>
      </p:sp>
      <p:sp>
        <p:nvSpPr>
          <p:cNvPr id="4" name="Rectangle 3"/>
          <p:cNvSpPr/>
          <p:nvPr/>
        </p:nvSpPr>
        <p:spPr>
          <a:xfrm>
            <a:off x="6143636" y="3286124"/>
            <a:ext cx="2500330" cy="2308324"/>
          </a:xfrm>
          <a:prstGeom prst="rect">
            <a:avLst/>
          </a:prstGeom>
        </p:spPr>
        <p:txBody>
          <a:bodyPr wrap="square">
            <a:spAutoFit/>
          </a:bodyPr>
          <a:lstStyle/>
          <a:p>
            <a:pPr algn="l" rtl="0"/>
            <a:r>
              <a:rPr lang="en-US" dirty="0"/>
              <a:t>For VAEs, the KL loss is equivalent to the </a:t>
            </a:r>
            <a:r>
              <a:rPr lang="en-US" i="1" dirty="0"/>
              <a:t>sum</a:t>
            </a:r>
            <a:r>
              <a:rPr lang="en-US" dirty="0"/>
              <a:t> of all the KL divergences between the </a:t>
            </a:r>
            <a:r>
              <a:rPr lang="en-US" i="1" dirty="0"/>
              <a:t>component </a:t>
            </a:r>
            <a:r>
              <a:rPr lang="en-US" dirty="0" err="1"/>
              <a:t>X</a:t>
            </a:r>
            <a:r>
              <a:rPr lang="en-US" i="1" dirty="0" err="1"/>
              <a:t>i</a:t>
            </a:r>
            <a:r>
              <a:rPr lang="en-US" dirty="0" err="1"/>
              <a:t>~</a:t>
            </a:r>
            <a:r>
              <a:rPr lang="en-US" i="1" dirty="0" err="1"/>
              <a:t>N</a:t>
            </a:r>
            <a:r>
              <a:rPr lang="en-US" dirty="0"/>
              <a:t>(</a:t>
            </a:r>
            <a:r>
              <a:rPr lang="en-US" dirty="0" err="1"/>
              <a:t>μ</a:t>
            </a:r>
            <a:r>
              <a:rPr lang="en-US" i="1" dirty="0" err="1"/>
              <a:t>i</a:t>
            </a:r>
            <a:r>
              <a:rPr lang="en-US" dirty="0"/>
              <a:t>, σ</a:t>
            </a:r>
            <a:r>
              <a:rPr lang="en-US" i="1" dirty="0"/>
              <a:t>i</a:t>
            </a:r>
            <a:r>
              <a:rPr lang="en-US" dirty="0"/>
              <a:t>²) in </a:t>
            </a:r>
            <a:r>
              <a:rPr lang="en-US" b="1" dirty="0"/>
              <a:t>X</a:t>
            </a:r>
            <a:r>
              <a:rPr lang="en-US" dirty="0"/>
              <a:t>, and the standard normal</a:t>
            </a:r>
            <a:r>
              <a:rPr lang="en-US" dirty="0">
                <a:hlinkClick r:id="rId4"/>
              </a:rPr>
              <a:t>[3]</a:t>
            </a:r>
            <a:r>
              <a:rPr lang="en-US" dirty="0"/>
              <a:t>. It’s minimized when </a:t>
            </a:r>
            <a:r>
              <a:rPr lang="en-US" dirty="0" err="1"/>
              <a:t>μ</a:t>
            </a:r>
            <a:r>
              <a:rPr lang="en-US" i="1" dirty="0" err="1"/>
              <a:t>i</a:t>
            </a:r>
            <a:r>
              <a:rPr lang="en-US" dirty="0"/>
              <a:t> = 0, </a:t>
            </a:r>
            <a:r>
              <a:rPr lang="en-US" dirty="0" err="1"/>
              <a:t>σ</a:t>
            </a:r>
            <a:r>
              <a:rPr lang="en-US" i="1" dirty="0" err="1"/>
              <a:t>i</a:t>
            </a:r>
            <a:r>
              <a:rPr lang="en-US" dirty="0"/>
              <a:t> = 1.</a:t>
            </a:r>
            <a:endParaRPr lang="fa-IR" dirty="0"/>
          </a:p>
        </p:txBody>
      </p:sp>
      <p:pic>
        <p:nvPicPr>
          <p:cNvPr id="5" name="Picture 4" descr="varA.png"/>
          <p:cNvPicPr>
            <a:picLocks noChangeAspect="1"/>
          </p:cNvPicPr>
          <p:nvPr/>
        </p:nvPicPr>
        <p:blipFill>
          <a:blip r:embed="rId5"/>
          <a:stretch>
            <a:fillRect/>
          </a:stretch>
        </p:blipFill>
        <p:spPr>
          <a:xfrm>
            <a:off x="833640" y="3573016"/>
            <a:ext cx="4476324" cy="1368722"/>
          </a:xfrm>
          <a:prstGeom prst="rect">
            <a:avLst/>
          </a:prstGeom>
        </p:spPr>
      </p:pic>
      <p:sp>
        <p:nvSpPr>
          <p:cNvPr id="6" name="Slide Number Placeholder 4">
            <a:extLst>
              <a:ext uri="{FF2B5EF4-FFF2-40B4-BE49-F238E27FC236}">
                <a16:creationId xmlns:a16="http://schemas.microsoft.com/office/drawing/2014/main" id="{BA02FC07-340D-4187-A46E-DA74DA72BA42}"/>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91</a:t>
            </a:fld>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360" y="964294"/>
            <a:ext cx="8435280" cy="4929411"/>
          </a:xfrm>
        </p:spPr>
        <p:txBody>
          <a:bodyPr>
            <a:normAutofit/>
          </a:bodyPr>
          <a:lstStyle/>
          <a:p>
            <a:pPr algn="l" rtl="0"/>
            <a:r>
              <a:rPr lang="en-US" sz="2400" dirty="0">
                <a:solidFill>
                  <a:srgbClr val="00B050"/>
                </a:solidFill>
              </a:rPr>
              <a:t>Intuitively, this loss encourages the encoder to distribute all encodings (for all types of inputs, e.g. all MNIST numbers), evenly around the center of the latent space. </a:t>
            </a:r>
          </a:p>
          <a:p>
            <a:pPr algn="l" rtl="0"/>
            <a:r>
              <a:rPr lang="en-US" sz="2400" dirty="0">
                <a:solidFill>
                  <a:srgbClr val="FF0000"/>
                </a:solidFill>
              </a:rPr>
              <a:t>If it tries to “cheat” by clustering them apart into specific regions, away from the origin, it will be penalized.</a:t>
            </a:r>
          </a:p>
          <a:p>
            <a:pPr algn="l" rtl="0"/>
            <a:r>
              <a:rPr lang="en-US" sz="2400" dirty="0"/>
              <a:t>Now, using purely KL loss results in a latent space results in encodings densely placed randomly, near the center of the latent space, with little regard for similarity among nearby encodings. </a:t>
            </a:r>
          </a:p>
          <a:p>
            <a:pPr algn="l" rtl="0"/>
            <a:r>
              <a:rPr lang="en-US" sz="2400" dirty="0"/>
              <a:t>The decoder finds it impossible to decode anything meaningful from this space, simply because there really isn’t any meaning.</a:t>
            </a:r>
          </a:p>
          <a:p>
            <a:pPr algn="l" rtl="0"/>
            <a:endParaRPr lang="fa-IR" sz="2800" dirty="0"/>
          </a:p>
        </p:txBody>
      </p:sp>
      <p:sp>
        <p:nvSpPr>
          <p:cNvPr id="4" name="Slide Number Placeholder 4">
            <a:extLst>
              <a:ext uri="{FF2B5EF4-FFF2-40B4-BE49-F238E27FC236}">
                <a16:creationId xmlns:a16="http://schemas.microsoft.com/office/drawing/2014/main" id="{A86E4490-5C62-4998-A48C-B7143CBC5A88}"/>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92</a:t>
            </a:fld>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823"/>
            <a:ext cx="8229600" cy="1143000"/>
          </a:xfrm>
        </p:spPr>
        <p:txBody>
          <a:bodyPr>
            <a:noAutofit/>
          </a:bodyPr>
          <a:lstStyle/>
          <a:p>
            <a:pPr algn="l"/>
            <a:r>
              <a:rPr lang="en-US" sz="1800" dirty="0"/>
              <a:t>Optimizing the two together, however, results in the generation of a latent space which maintains the similarity of nearby encodings on the </a:t>
            </a:r>
            <a:r>
              <a:rPr lang="en-US" sz="1800" i="1" dirty="0"/>
              <a:t>local scale </a:t>
            </a:r>
            <a:r>
              <a:rPr lang="en-US" sz="1800" dirty="0"/>
              <a:t>via clustering, yet </a:t>
            </a:r>
            <a:r>
              <a:rPr lang="en-US" sz="1800" i="1" dirty="0"/>
              <a:t>globally,</a:t>
            </a:r>
            <a:r>
              <a:rPr lang="en-US" sz="1800" dirty="0"/>
              <a:t> is very densely packed near the latent space origin (compare the axes with the original).</a:t>
            </a:r>
            <a:br>
              <a:rPr lang="fa-IR" sz="1800" dirty="0"/>
            </a:br>
            <a:endParaRPr lang="fa-IR" sz="1800" dirty="0"/>
          </a:p>
        </p:txBody>
      </p:sp>
      <p:pic>
        <p:nvPicPr>
          <p:cNvPr id="4" name="Picture 3" descr="varB.png"/>
          <p:cNvPicPr>
            <a:picLocks noChangeAspect="1"/>
          </p:cNvPicPr>
          <p:nvPr/>
        </p:nvPicPr>
        <p:blipFill>
          <a:blip r:embed="rId2"/>
          <a:stretch>
            <a:fillRect/>
          </a:stretch>
        </p:blipFill>
        <p:spPr>
          <a:xfrm>
            <a:off x="571473" y="1774086"/>
            <a:ext cx="3888681" cy="4129094"/>
          </a:xfrm>
          <a:prstGeom prst="rect">
            <a:avLst/>
          </a:prstGeom>
        </p:spPr>
      </p:pic>
      <p:pic>
        <p:nvPicPr>
          <p:cNvPr id="5" name="Picture 4" descr="varC.png"/>
          <p:cNvPicPr>
            <a:picLocks noChangeAspect="1"/>
          </p:cNvPicPr>
          <p:nvPr/>
        </p:nvPicPr>
        <p:blipFill>
          <a:blip r:embed="rId3"/>
          <a:stretch>
            <a:fillRect/>
          </a:stretch>
        </p:blipFill>
        <p:spPr>
          <a:xfrm>
            <a:off x="4572000" y="1702647"/>
            <a:ext cx="3888681" cy="4178971"/>
          </a:xfrm>
          <a:prstGeom prst="rect">
            <a:avLst/>
          </a:prstGeom>
        </p:spPr>
      </p:pic>
      <p:sp>
        <p:nvSpPr>
          <p:cNvPr id="6" name="Slide Number Placeholder 4">
            <a:extLst>
              <a:ext uri="{FF2B5EF4-FFF2-40B4-BE49-F238E27FC236}">
                <a16:creationId xmlns:a16="http://schemas.microsoft.com/office/drawing/2014/main" id="{85BB7121-0B47-4C54-8726-569AB89B11E8}"/>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93</a:t>
            </a:fld>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368" y="1902532"/>
            <a:ext cx="8291264" cy="3052936"/>
          </a:xfrm>
        </p:spPr>
        <p:txBody>
          <a:bodyPr>
            <a:normAutofit/>
          </a:bodyPr>
          <a:lstStyle/>
          <a:p>
            <a:pPr algn="l" rtl="0"/>
            <a:r>
              <a:rPr lang="en-US" sz="2000" dirty="0"/>
              <a:t>Intuitively, this is the equilibrium reached by the </a:t>
            </a:r>
            <a:r>
              <a:rPr lang="en-US" sz="2000" i="1" dirty="0"/>
              <a:t>cluster-forming </a:t>
            </a:r>
            <a:r>
              <a:rPr lang="en-US" sz="2000" dirty="0"/>
              <a:t>nature of the reconstruction loss, and the</a:t>
            </a:r>
            <a:r>
              <a:rPr lang="en-US" sz="2000" i="1" dirty="0"/>
              <a:t> dense packing</a:t>
            </a:r>
            <a:r>
              <a:rPr lang="en-US" sz="2000" dirty="0"/>
              <a:t> nature of the KL loss, forming distinct clusters the decoder can decode. </a:t>
            </a:r>
          </a:p>
          <a:p>
            <a:pPr algn="l" rtl="0"/>
            <a:r>
              <a:rPr lang="en-US" sz="2000" dirty="0"/>
              <a:t>This is great, as it means when randomly generating, if you sample a vector from the same prior distribution of the encoded vectors, </a:t>
            </a:r>
            <a:r>
              <a:rPr lang="en-US" sz="2000" i="1" dirty="0"/>
              <a:t>N</a:t>
            </a:r>
            <a:r>
              <a:rPr lang="en-US" sz="2000" dirty="0"/>
              <a:t>(</a:t>
            </a:r>
            <a:r>
              <a:rPr lang="en-US" sz="2000" b="1" dirty="0"/>
              <a:t>0</a:t>
            </a:r>
            <a:r>
              <a:rPr lang="en-US" sz="2000" dirty="0"/>
              <a:t>, </a:t>
            </a:r>
            <a:r>
              <a:rPr lang="en-US" sz="2000" b="1" dirty="0"/>
              <a:t>I</a:t>
            </a:r>
            <a:r>
              <a:rPr lang="en-US" sz="2000" dirty="0"/>
              <a:t>), the decoder will successfully decode it. </a:t>
            </a:r>
          </a:p>
          <a:p>
            <a:pPr algn="l" rtl="0"/>
            <a:r>
              <a:rPr lang="en-US" sz="2000" dirty="0"/>
              <a:t>And if you’re interpolating, there are no sudden gaps between clusters, but a</a:t>
            </a:r>
            <a:r>
              <a:rPr lang="en-US" sz="2000" i="1" dirty="0"/>
              <a:t> smooth mix of features </a:t>
            </a:r>
            <a:r>
              <a:rPr lang="en-US" sz="2000" dirty="0"/>
              <a:t>a decoder can understand.</a:t>
            </a:r>
            <a:endParaRPr lang="fa-IR" sz="2000" dirty="0"/>
          </a:p>
        </p:txBody>
      </p:sp>
      <p:sp>
        <p:nvSpPr>
          <p:cNvPr id="4" name="Slide Number Placeholder 4">
            <a:extLst>
              <a:ext uri="{FF2B5EF4-FFF2-40B4-BE49-F238E27FC236}">
                <a16:creationId xmlns:a16="http://schemas.microsoft.com/office/drawing/2014/main" id="{B3E8894B-3F7A-4E39-8665-031A7FD30E50}"/>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94</a:t>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9499"/>
            <a:ext cx="8229600" cy="1143000"/>
          </a:xfrm>
        </p:spPr>
        <p:txBody>
          <a:bodyPr>
            <a:normAutofit fontScale="90000"/>
          </a:bodyPr>
          <a:lstStyle/>
          <a:p>
            <a:r>
              <a:rPr lang="en-US" b="1" dirty="0"/>
              <a:t>Vector arithmetic</a:t>
            </a:r>
            <a:br>
              <a:rPr lang="en-US" b="1" dirty="0"/>
            </a:br>
            <a:endParaRPr lang="fa-IR" dirty="0"/>
          </a:p>
        </p:txBody>
      </p:sp>
      <p:sp>
        <p:nvSpPr>
          <p:cNvPr id="3" name="Content Placeholder 2"/>
          <p:cNvSpPr>
            <a:spLocks noGrp="1"/>
          </p:cNvSpPr>
          <p:nvPr>
            <p:ph idx="1"/>
          </p:nvPr>
        </p:nvSpPr>
        <p:spPr>
          <a:xfrm>
            <a:off x="457200" y="1600200"/>
            <a:ext cx="4614866" cy="4525963"/>
          </a:xfrm>
        </p:spPr>
        <p:txBody>
          <a:bodyPr>
            <a:normAutofit fontScale="55000" lnSpcReduction="20000"/>
          </a:bodyPr>
          <a:lstStyle/>
          <a:p>
            <a:pPr algn="l" rtl="0"/>
            <a:r>
              <a:rPr lang="en-US" dirty="0">
                <a:solidFill>
                  <a:srgbClr val="0070C0"/>
                </a:solidFill>
              </a:rPr>
              <a:t>So how do we actually produce these smooth interpolations we speak of? From here on out, it’s simple vector arithmetic in the latent space.</a:t>
            </a:r>
          </a:p>
          <a:p>
            <a:pPr algn="l" rtl="0"/>
            <a:r>
              <a:rPr lang="en-US" dirty="0">
                <a:solidFill>
                  <a:srgbClr val="FF0000"/>
                </a:solidFill>
              </a:rPr>
              <a:t>Interpolating between samples. For example, if you wish to generate a new sample halfway between two samples, just find the difference between their mean (</a:t>
            </a:r>
            <a:r>
              <a:rPr lang="en-US" b="1" dirty="0">
                <a:solidFill>
                  <a:srgbClr val="FF0000"/>
                </a:solidFill>
              </a:rPr>
              <a:t>μ</a:t>
            </a:r>
            <a:r>
              <a:rPr lang="en-US" dirty="0">
                <a:solidFill>
                  <a:srgbClr val="FF0000"/>
                </a:solidFill>
              </a:rPr>
              <a:t>) vectors, and add half the difference to the original, and then simply decode it.</a:t>
            </a:r>
          </a:p>
          <a:p>
            <a:pPr algn="l" rtl="0"/>
            <a:r>
              <a:rPr lang="en-US" dirty="0">
                <a:solidFill>
                  <a:srgbClr val="00B050"/>
                </a:solidFill>
              </a:rPr>
              <a:t>Adding new features to samples What about generating</a:t>
            </a:r>
            <a:r>
              <a:rPr lang="en-US" i="1" dirty="0">
                <a:solidFill>
                  <a:srgbClr val="00B050"/>
                </a:solidFill>
              </a:rPr>
              <a:t> specific features</a:t>
            </a:r>
            <a:r>
              <a:rPr lang="en-US" dirty="0">
                <a:solidFill>
                  <a:srgbClr val="00B050"/>
                </a:solidFill>
              </a:rPr>
              <a:t>, such as generating glasses on a face? Find two samples, one with glasses, one without, obtain their encoded vectors from the encoder, and save the difference. Add this new “glasses” vector to any other face image, and decode it.</a:t>
            </a:r>
          </a:p>
          <a:p>
            <a:endParaRPr lang="fa-IR" dirty="0"/>
          </a:p>
        </p:txBody>
      </p:sp>
      <p:pic>
        <p:nvPicPr>
          <p:cNvPr id="4" name="Picture 3" descr="varD.png"/>
          <p:cNvPicPr>
            <a:picLocks noChangeAspect="1"/>
          </p:cNvPicPr>
          <p:nvPr/>
        </p:nvPicPr>
        <p:blipFill rotWithShape="1">
          <a:blip r:embed="rId3"/>
          <a:srcRect r="2126"/>
          <a:stretch/>
        </p:blipFill>
        <p:spPr>
          <a:xfrm>
            <a:off x="4929191" y="1214422"/>
            <a:ext cx="4214810" cy="3033718"/>
          </a:xfrm>
          <a:prstGeom prst="rect">
            <a:avLst/>
          </a:prstGeom>
        </p:spPr>
      </p:pic>
      <p:pic>
        <p:nvPicPr>
          <p:cNvPr id="5" name="Picture 4" descr="varE.png"/>
          <p:cNvPicPr>
            <a:picLocks noChangeAspect="1"/>
          </p:cNvPicPr>
          <p:nvPr/>
        </p:nvPicPr>
        <p:blipFill>
          <a:blip r:embed="rId4"/>
          <a:stretch>
            <a:fillRect/>
          </a:stretch>
        </p:blipFill>
        <p:spPr>
          <a:xfrm>
            <a:off x="4929190" y="4000504"/>
            <a:ext cx="3920069" cy="2357430"/>
          </a:xfrm>
          <a:prstGeom prst="rect">
            <a:avLst/>
          </a:prstGeom>
        </p:spPr>
      </p:pic>
      <p:sp>
        <p:nvSpPr>
          <p:cNvPr id="6" name="Slide Number Placeholder 4">
            <a:extLst>
              <a:ext uri="{FF2B5EF4-FFF2-40B4-BE49-F238E27FC236}">
                <a16:creationId xmlns:a16="http://schemas.microsoft.com/office/drawing/2014/main" id="{8B08825A-012B-44C3-9398-9179691EE8FB}"/>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95</a:t>
            </a:fld>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1854"/>
            <a:ext cx="8229600" cy="655784"/>
          </a:xfrm>
        </p:spPr>
        <p:txBody>
          <a:bodyPr>
            <a:normAutofit fontScale="90000"/>
          </a:bodyPr>
          <a:lstStyle/>
          <a:p>
            <a:r>
              <a:rPr lang="en-US" b="1" dirty="0"/>
              <a:t>Where to from here?</a:t>
            </a:r>
            <a:br>
              <a:rPr lang="en-US" b="1" dirty="0"/>
            </a:br>
            <a:endParaRPr lang="fa-IR" dirty="0"/>
          </a:p>
        </p:txBody>
      </p:sp>
      <p:sp>
        <p:nvSpPr>
          <p:cNvPr id="3" name="Content Placeholder 2"/>
          <p:cNvSpPr>
            <a:spLocks noGrp="1"/>
          </p:cNvSpPr>
          <p:nvPr>
            <p:ph idx="1"/>
          </p:nvPr>
        </p:nvSpPr>
        <p:spPr>
          <a:xfrm>
            <a:off x="251520" y="1417638"/>
            <a:ext cx="4391918" cy="5154634"/>
          </a:xfrm>
        </p:spPr>
        <p:txBody>
          <a:bodyPr>
            <a:normAutofit fontScale="77500" lnSpcReduction="20000"/>
          </a:bodyPr>
          <a:lstStyle/>
          <a:p>
            <a:pPr algn="l" rtl="0"/>
            <a:r>
              <a:rPr lang="en-US" sz="2600" dirty="0"/>
              <a:t>There are plenty of further improvements that can be made over the </a:t>
            </a:r>
            <a:r>
              <a:rPr lang="en-US" sz="2600" b="1" dirty="0"/>
              <a:t>variational autoencoder</a:t>
            </a:r>
            <a:r>
              <a:rPr lang="en-US" sz="2600" dirty="0"/>
              <a:t>. You could indeed, replace the standard fully-connected dense encoder-decoder with a convolutional-deconvolutional encoder-decoder pair, such as this project</a:t>
            </a:r>
            <a:r>
              <a:rPr lang="en-US" sz="2600" dirty="0">
                <a:hlinkClick r:id="rId2"/>
              </a:rPr>
              <a:t>[4]</a:t>
            </a:r>
            <a:r>
              <a:rPr lang="en-US" sz="2600" dirty="0"/>
              <a:t>, to produce great synthetic human face photos. </a:t>
            </a:r>
          </a:p>
          <a:p>
            <a:pPr algn="l" rtl="0"/>
            <a:r>
              <a:rPr lang="en-US" sz="2600" dirty="0"/>
              <a:t>You could even train an autoencoder using LSTM encoder-decoder pairs (using a modified version of the seq2seq architecture) for </a:t>
            </a:r>
            <a:r>
              <a:rPr lang="en-US" sz="2600" i="1" dirty="0"/>
              <a:t>sequential, discrete</a:t>
            </a:r>
            <a:r>
              <a:rPr lang="en-US" sz="2600" dirty="0"/>
              <a:t> data (something not possible with methods such as GANs), to produce synthetic text, or even interpolate between MIDI samples such as Google Brain’s Magenta’s </a:t>
            </a:r>
            <a:r>
              <a:rPr lang="en-US" sz="2600" dirty="0" err="1"/>
              <a:t>MusicVAE</a:t>
            </a:r>
            <a:r>
              <a:rPr lang="en-US" sz="2600" dirty="0">
                <a:hlinkClick r:id="rId3"/>
              </a:rPr>
              <a:t>[5]</a:t>
            </a:r>
            <a:r>
              <a:rPr lang="en-US" sz="2600" dirty="0"/>
              <a:t>:</a:t>
            </a:r>
          </a:p>
          <a:p>
            <a:endParaRPr lang="fa-IR" dirty="0"/>
          </a:p>
        </p:txBody>
      </p:sp>
      <p:pic>
        <p:nvPicPr>
          <p:cNvPr id="4" name="Picture 3" descr="varJ.png"/>
          <p:cNvPicPr>
            <a:picLocks noChangeAspect="1"/>
          </p:cNvPicPr>
          <p:nvPr/>
        </p:nvPicPr>
        <p:blipFill>
          <a:blip r:embed="rId4"/>
          <a:stretch>
            <a:fillRect/>
          </a:stretch>
        </p:blipFill>
        <p:spPr>
          <a:xfrm>
            <a:off x="4662454" y="1643050"/>
            <a:ext cx="3929090" cy="3929090"/>
          </a:xfrm>
          <a:prstGeom prst="rect">
            <a:avLst/>
          </a:prstGeom>
        </p:spPr>
      </p:pic>
      <p:sp>
        <p:nvSpPr>
          <p:cNvPr id="5" name="Slide Number Placeholder 4">
            <a:extLst>
              <a:ext uri="{FF2B5EF4-FFF2-40B4-BE49-F238E27FC236}">
                <a16:creationId xmlns:a16="http://schemas.microsoft.com/office/drawing/2014/main" id="{DF54F44A-71FC-4E51-A752-01C80ABE59AA}"/>
              </a:ext>
            </a:extLst>
          </p:cNvPr>
          <p:cNvSpPr>
            <a:spLocks noGrp="1"/>
          </p:cNvSpPr>
          <p:nvPr>
            <p:ph type="sldNum" sz="quarter" idx="12"/>
          </p:nvPr>
        </p:nvSpPr>
        <p:spPr>
          <a:xfrm>
            <a:off x="6293296" y="6453336"/>
            <a:ext cx="2743200" cy="365125"/>
          </a:xfrm>
        </p:spPr>
        <p:txBody>
          <a:bodyPr/>
          <a:lstStyle/>
          <a:p>
            <a:pPr algn="just"/>
            <a:fld id="{9FE76401-193A-461A-8740-2C5659B6B939}" type="slidenum">
              <a:rPr lang="en-US" smtClean="0"/>
              <a:pPr algn="just"/>
              <a:t>96</a:t>
            </a:fld>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3116"/>
            <a:ext cx="8229600" cy="1501908"/>
          </a:xfrm>
        </p:spPr>
        <p:txBody>
          <a:bodyPr>
            <a:normAutofit/>
          </a:bodyPr>
          <a:lstStyle/>
          <a:p>
            <a:r>
              <a:rPr lang="en-US" sz="5400" dirty="0">
                <a:solidFill>
                  <a:srgbClr val="FF0000"/>
                </a:solidFill>
              </a:rPr>
              <a:t>Thank you</a:t>
            </a:r>
            <a:endParaRPr lang="fa-IR" sz="5400" dirty="0">
              <a:solidFill>
                <a:srgbClr val="FF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3919</TotalTime>
  <Words>7042</Words>
  <Application>Microsoft Office PowerPoint</Application>
  <PresentationFormat>On-screen Show (4:3)</PresentationFormat>
  <Paragraphs>605</Paragraphs>
  <Slides>97</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97</vt:i4>
      </vt:variant>
    </vt:vector>
  </HeadingPairs>
  <TitlesOfParts>
    <vt:vector size="101" baseType="lpstr">
      <vt:lpstr>Arial</vt:lpstr>
      <vt:lpstr>Calibri</vt:lpstr>
      <vt:lpstr>Times New Roman</vt:lpstr>
      <vt:lpstr>Office Theme</vt:lpstr>
      <vt:lpstr>Chapter 4  Mechanism Based Neural Networks Neural Networks for unsupervised problems</vt:lpstr>
      <vt:lpstr>Mechanism Based Neural Networks Neural Networks for unsupervised problems</vt:lpstr>
      <vt:lpstr>“Two Common Design Approaches in NNs”</vt:lpstr>
      <vt:lpstr>PowerPoint Presentation</vt:lpstr>
      <vt:lpstr>Fixed –Weight Competitive Nets</vt:lpstr>
      <vt:lpstr>MaxNet  Lippmann 1987 (competitive mechanism) </vt:lpstr>
      <vt:lpstr>MaxNet Algorithm/Example</vt:lpstr>
      <vt:lpstr>Mexican Hat Kohonen 1989 (competitive/cooperative  mechanism) </vt:lpstr>
      <vt:lpstr>PowerPoint Presentation</vt:lpstr>
      <vt:lpstr>PowerPoint Presentation</vt:lpstr>
      <vt:lpstr>PowerPoint Presentation</vt:lpstr>
      <vt:lpstr>Hamming Net LippMann1987  (competitive  mechanism) </vt:lpstr>
      <vt:lpstr>PowerPoint Presentation</vt:lpstr>
      <vt:lpstr>Assuming there are two n-dimensional references vectors y1 and y2</vt:lpstr>
      <vt:lpstr> Hamming Net For m reference vector</vt:lpstr>
      <vt:lpstr>PowerPoint Presentation</vt:lpstr>
      <vt:lpstr> Self Organizing Map (SOM)   Kohonen 1989</vt:lpstr>
      <vt:lpstr>ِIN "SOM” Each Neuron represents a cluster Each neuron has a form of Neighborhoods </vt:lpstr>
      <vt:lpstr>SOM Algorithm</vt:lpstr>
      <vt:lpstr>Some Notes about SOM Algorithm</vt:lpstr>
      <vt:lpstr>Two Examples</vt:lpstr>
      <vt:lpstr>PowerPoint Presentation</vt:lpstr>
      <vt:lpstr>PowerPoint Presentation</vt:lpstr>
      <vt:lpstr>PowerPoint Presentation</vt:lpstr>
      <vt:lpstr>PowerPoint Presentation</vt:lpstr>
      <vt:lpstr>PowerPoint Presentation</vt:lpstr>
      <vt:lpstr>PowerPoint Presentation</vt:lpstr>
      <vt:lpstr>Extensions of SOM  For different cluster shapes</vt:lpstr>
      <vt:lpstr>Extensions of SOM  For Fuzzy version</vt:lpstr>
      <vt:lpstr>Other mechanism for clustering</vt:lpstr>
      <vt:lpstr>Generative Adversarial Network (GAN) Introductory guide to Generative Adversarial Networks (GANs) and their promise!      Faizan Shaikh, June 15, 2017 </vt:lpstr>
      <vt:lpstr>GANs: A mechanism to generate the desired patterns. </vt:lpstr>
      <vt:lpstr>But what is a GAN?</vt:lpstr>
      <vt:lpstr>How do GANs work?</vt:lpstr>
      <vt:lpstr>About the above Figure:</vt:lpstr>
      <vt:lpstr>PowerPoint Presentation</vt:lpstr>
      <vt:lpstr>PowerPoint Presentation</vt:lpstr>
      <vt:lpstr>PowerPoint Presentation</vt:lpstr>
      <vt:lpstr>Pass 2: Train generator and freeze discriminator.</vt:lpstr>
      <vt:lpstr>PowerPoint Presentation</vt:lpstr>
      <vt:lpstr>A pseudocode of GAN training can be thought out as follows </vt:lpstr>
      <vt:lpstr>We will try to generate digits by training a GAN </vt:lpstr>
      <vt:lpstr>Applications of GAN</vt:lpstr>
      <vt:lpstr>Increasing Resolution of an image : Generate a high resolution photo from a comparatively low resolution.</vt:lpstr>
      <vt:lpstr>Image to Image Translation : Generate an image from another image. For example, given on the left, you have labels of a street scene and you can generate a real looking photo with GAN. On the right, you give a simple drawing of a handbag and you get a real looking drawing of a handbag.</vt:lpstr>
      <vt:lpstr>PowerPoint Presentation</vt:lpstr>
      <vt:lpstr>Interactive Image Generation(IGAN) : Draw simple strokes and let the GAN draw an impressive picture for you</vt:lpstr>
      <vt:lpstr>A General Plan to generate solutions for challenging problems </vt:lpstr>
      <vt:lpstr>Challenges With GAN Problem with Counting: GANs fail to differentiate how many of a particular object should occur at a location. As we can see below, it gives more number of eyes in the head than naturally present.</vt:lpstr>
      <vt:lpstr>GANs fail to adapt to 3D objects. It doesn’t understand perspective, i.e.difference between frontview and backview. As we can see below, it gives flat (2D) </vt:lpstr>
      <vt:lpstr>Problems with Global Structures Same as the problem with perspective, GANs do not understand a holistic structure. For example, in the bottom left image, it gives a generated image of a quadruple cow, i.e. a cow standing on its hind legs and simultaneously on all four legs. That is definitely not possible in real life!</vt:lpstr>
      <vt:lpstr>Some Extensions on GANs</vt:lpstr>
      <vt:lpstr>(1) Deep Convolutional GANs (DCGANs) https://arxiv.org/abs/1710.10196   (Jan 2016) </vt:lpstr>
      <vt:lpstr> (DCGAN)   Generator</vt:lpstr>
      <vt:lpstr>PowerPoint Presentation</vt:lpstr>
      <vt:lpstr>(2) Boundary-Seeking Generative Adversarial Networks(BGAN) https://arxiv.org/abs/1702.08431  (2017)</vt:lpstr>
      <vt:lpstr>PowerPoint Presentation</vt:lpstr>
      <vt:lpstr>PowerPoint Presentation</vt:lpstr>
      <vt:lpstr>(3) Conditional GANs (cGANs)</vt:lpstr>
      <vt:lpstr>PowerPoint Presentation</vt:lpstr>
      <vt:lpstr>AC-GAN Auxiliary Classifier GANs  </vt:lpstr>
      <vt:lpstr>PowerPoint Presentation</vt:lpstr>
      <vt:lpstr>(4) Super Resolution GAN (SR GAN)</vt:lpstr>
      <vt:lpstr>PowerPoint Presentation</vt:lpstr>
      <vt:lpstr>PowerPoint Presentation</vt:lpstr>
      <vt:lpstr>(5) StackGAN </vt:lpstr>
      <vt:lpstr>PowerPoint Presentation</vt:lpstr>
      <vt:lpstr>PowerPoint Presentation</vt:lpstr>
      <vt:lpstr>  Comparison </vt:lpstr>
      <vt:lpstr>(6) Discover Cross-Domain Relations with GANs(Disco GANS) </vt:lpstr>
      <vt:lpstr>(7) Flow-Based GANs Oct 13, 2018 by Lilian Weng </vt:lpstr>
      <vt:lpstr>PowerPoint Presentation</vt:lpstr>
      <vt:lpstr>Toward using both maximum likelihood and adversarial training</vt:lpstr>
      <vt:lpstr>PowerPoint Presentation</vt:lpstr>
      <vt:lpstr>(8) InfoGANs Interpretable Representation Learning by Information Maximizing Generative Adversarial Nets NIPS 2016 </vt:lpstr>
      <vt:lpstr>PowerPoint Presentation</vt:lpstr>
      <vt:lpstr>PowerPoint Presentation</vt:lpstr>
      <vt:lpstr>PowerPoint Presentation</vt:lpstr>
      <vt:lpstr>Variational Autoencoder Irhum Shafkat, Feb 4, 2018</vt:lpstr>
      <vt:lpstr>Variational Autoencoders (VAEs) are powerful generative models Comparable with GANs</vt:lpstr>
      <vt:lpstr>But first, why VAEs? </vt:lpstr>
      <vt:lpstr>An standard autoencoder </vt:lpstr>
      <vt:lpstr>Learning an autoencoder</vt:lpstr>
      <vt:lpstr>The problem with standard autoencoders for generation </vt:lpstr>
      <vt:lpstr>Variational Autoencoders </vt:lpstr>
      <vt:lpstr>PowerPoint Presentation</vt:lpstr>
      <vt:lpstr>PowerPoint Presentation</vt:lpstr>
      <vt:lpstr>PowerPoint Presentation</vt:lpstr>
      <vt:lpstr>PowerPoint Presentation</vt:lpstr>
      <vt:lpstr>PowerPoint Presentation</vt:lpstr>
      <vt:lpstr>loss function : Kullback–Leibler divergence</vt:lpstr>
      <vt:lpstr>PowerPoint Presentation</vt:lpstr>
      <vt:lpstr>Optimizing the two together, however, results in the generation of a latent space which maintains the similarity of nearby encodings on the local scale via clustering, yet globally, is very densely packed near the latent space origin (compare the axes with the original). </vt:lpstr>
      <vt:lpstr>PowerPoint Presentation</vt:lpstr>
      <vt:lpstr>Vector arithmetic </vt:lpstr>
      <vt:lpstr>Where to from here? </vt:lpstr>
      <vt:lpstr>Thank you</vt:lpstr>
    </vt:vector>
  </TitlesOfParts>
  <Company>Family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Hamed Ahangari</dc:creator>
  <cp:lastModifiedBy>Hamed Ahangari</cp:lastModifiedBy>
  <cp:revision>417</cp:revision>
  <dcterms:created xsi:type="dcterms:W3CDTF">2018-12-03T19:43:33Z</dcterms:created>
  <dcterms:modified xsi:type="dcterms:W3CDTF">2020-09-21T15:27:49Z</dcterms:modified>
</cp:coreProperties>
</file>